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 id="2147483674" r:id="rId3"/>
    <p:sldMasterId id="2147483703" r:id="rId4"/>
    <p:sldMasterId id="2147483715" r:id="rId5"/>
    <p:sldMasterId id="2147483728" r:id="rId6"/>
    <p:sldMasterId id="2147483762" r:id="rId7"/>
  </p:sldMasterIdLst>
  <p:notesMasterIdLst>
    <p:notesMasterId r:id="rId120"/>
  </p:notesMasterIdLst>
  <p:handoutMasterIdLst>
    <p:handoutMasterId r:id="rId121"/>
  </p:handoutMasterIdLst>
  <p:sldIdLst>
    <p:sldId id="348" r:id="rId8"/>
    <p:sldId id="1168" r:id="rId9"/>
    <p:sldId id="389" r:id="rId10"/>
    <p:sldId id="1211" r:id="rId11"/>
    <p:sldId id="1213" r:id="rId12"/>
    <p:sldId id="1233" r:id="rId13"/>
    <p:sldId id="1214" r:id="rId14"/>
    <p:sldId id="1215" r:id="rId15"/>
    <p:sldId id="1216" r:id="rId16"/>
    <p:sldId id="1217" r:id="rId17"/>
    <p:sldId id="1218" r:id="rId18"/>
    <p:sldId id="1219" r:id="rId19"/>
    <p:sldId id="1220" r:id="rId20"/>
    <p:sldId id="1221" r:id="rId21"/>
    <p:sldId id="1222" r:id="rId22"/>
    <p:sldId id="1234" r:id="rId23"/>
    <p:sldId id="1223" r:id="rId24"/>
    <p:sldId id="1224" r:id="rId25"/>
    <p:sldId id="1225" r:id="rId26"/>
    <p:sldId id="1226" r:id="rId27"/>
    <p:sldId id="1227" r:id="rId28"/>
    <p:sldId id="1229" r:id="rId29"/>
    <p:sldId id="1230" r:id="rId30"/>
    <p:sldId id="1228" r:id="rId31"/>
    <p:sldId id="1231" r:id="rId32"/>
    <p:sldId id="1232" r:id="rId33"/>
    <p:sldId id="1235" r:id="rId34"/>
    <p:sldId id="1236" r:id="rId35"/>
    <p:sldId id="1237" r:id="rId36"/>
    <p:sldId id="1238" r:id="rId37"/>
    <p:sldId id="1239" r:id="rId38"/>
    <p:sldId id="1240" r:id="rId39"/>
    <p:sldId id="1241" r:id="rId40"/>
    <p:sldId id="1242" r:id="rId41"/>
    <p:sldId id="1243" r:id="rId42"/>
    <p:sldId id="1244" r:id="rId43"/>
    <p:sldId id="1245" r:id="rId44"/>
    <p:sldId id="1271" r:id="rId45"/>
    <p:sldId id="1246" r:id="rId46"/>
    <p:sldId id="1247" r:id="rId47"/>
    <p:sldId id="1248" r:id="rId48"/>
    <p:sldId id="1250" r:id="rId49"/>
    <p:sldId id="1249" r:id="rId50"/>
    <p:sldId id="1251" r:id="rId51"/>
    <p:sldId id="1252" r:id="rId52"/>
    <p:sldId id="1253" r:id="rId53"/>
    <p:sldId id="1254" r:id="rId54"/>
    <p:sldId id="1255" r:id="rId55"/>
    <p:sldId id="1256" r:id="rId56"/>
    <p:sldId id="1257" r:id="rId57"/>
    <p:sldId id="1258" r:id="rId58"/>
    <p:sldId id="1259" r:id="rId59"/>
    <p:sldId id="1270" r:id="rId60"/>
    <p:sldId id="1272" r:id="rId61"/>
    <p:sldId id="1260" r:id="rId62"/>
    <p:sldId id="1261" r:id="rId63"/>
    <p:sldId id="1262" r:id="rId64"/>
    <p:sldId id="1263" r:id="rId65"/>
    <p:sldId id="1264" r:id="rId66"/>
    <p:sldId id="1265" r:id="rId67"/>
    <p:sldId id="1266" r:id="rId68"/>
    <p:sldId id="1267" r:id="rId69"/>
    <p:sldId id="1268" r:id="rId70"/>
    <p:sldId id="1273" r:id="rId71"/>
    <p:sldId id="1274" r:id="rId72"/>
    <p:sldId id="1314" r:id="rId73"/>
    <p:sldId id="1275" r:id="rId74"/>
    <p:sldId id="1276" r:id="rId75"/>
    <p:sldId id="1269" r:id="rId76"/>
    <p:sldId id="1298" r:id="rId77"/>
    <p:sldId id="1279" r:id="rId78"/>
    <p:sldId id="1280" r:id="rId79"/>
    <p:sldId id="1281" r:id="rId80"/>
    <p:sldId id="1282" r:id="rId81"/>
    <p:sldId id="1277" r:id="rId82"/>
    <p:sldId id="1278" r:id="rId83"/>
    <p:sldId id="1283" r:id="rId84"/>
    <p:sldId id="1284" r:id="rId85"/>
    <p:sldId id="1285" r:id="rId86"/>
    <p:sldId id="1286" r:id="rId87"/>
    <p:sldId id="1287" r:id="rId88"/>
    <p:sldId id="1288" r:id="rId89"/>
    <p:sldId id="1289" r:id="rId90"/>
    <p:sldId id="1290" r:id="rId91"/>
    <p:sldId id="1291" r:id="rId92"/>
    <p:sldId id="1292" r:id="rId93"/>
    <p:sldId id="1293" r:id="rId94"/>
    <p:sldId id="1299" r:id="rId95"/>
    <p:sldId id="1294" r:id="rId96"/>
    <p:sldId id="1300" r:id="rId97"/>
    <p:sldId id="1301" r:id="rId98"/>
    <p:sldId id="1302" r:id="rId99"/>
    <p:sldId id="1303" r:id="rId100"/>
    <p:sldId id="1304" r:id="rId101"/>
    <p:sldId id="1305" r:id="rId102"/>
    <p:sldId id="1306" r:id="rId103"/>
    <p:sldId id="1295" r:id="rId104"/>
    <p:sldId id="1296" r:id="rId105"/>
    <p:sldId id="1297" r:id="rId106"/>
    <p:sldId id="1308" r:id="rId107"/>
    <p:sldId id="1307" r:id="rId108"/>
    <p:sldId id="1310" r:id="rId109"/>
    <p:sldId id="1311" r:id="rId110"/>
    <p:sldId id="1309" r:id="rId111"/>
    <p:sldId id="1312" r:id="rId112"/>
    <p:sldId id="1313" r:id="rId113"/>
    <p:sldId id="1315" r:id="rId114"/>
    <p:sldId id="1316" r:id="rId115"/>
    <p:sldId id="1317" r:id="rId116"/>
    <p:sldId id="1318" r:id="rId117"/>
    <p:sldId id="1319" r:id="rId118"/>
    <p:sldId id="1320" r:id="rId119"/>
  </p:sldIdLst>
  <p:sldSz cx="12192000" cy="6858000"/>
  <p:notesSz cx="6858000" cy="9144000"/>
  <p:embeddedFontLst>
    <p:embeddedFont>
      <p:font typeface="Ara Alharbi Syria-Alqusair" panose="020B0604020202020204" charset="-78"/>
      <p:regular r:id="rId122"/>
    </p:embeddedFont>
    <p:embeddedFont>
      <p:font typeface="Arabic Typesetting" panose="03020402040406030203" pitchFamily="66" charset="-78"/>
      <p:regular r:id="rId123"/>
    </p:embeddedFont>
    <p:embeddedFont>
      <p:font typeface="El Messiri" panose="00000500000000000000" charset="-78"/>
      <p:regular r:id="rId124"/>
      <p:bold r:id="rId125"/>
    </p:embeddedFont>
    <p:embeddedFont>
      <p:font typeface="Lato Medium" panose="020F0502020204030203" pitchFamily="34" charset="0"/>
      <p:regular r:id="rId126"/>
      <p:italic r:id="rId127"/>
    </p:embeddedFont>
    <p:embeddedFont>
      <p:font typeface="Nunito" pitchFamily="2" charset="0"/>
      <p:regular r:id="rId128"/>
      <p:bold r:id="rId129"/>
      <p:italic r:id="rId130"/>
      <p:boldItalic r:id="rId131"/>
    </p:embeddedFont>
    <p:embeddedFont>
      <p:font typeface="Raleway" pitchFamily="2" charset="0"/>
      <p:regular r:id="rId132"/>
      <p:bold r:id="rId133"/>
      <p:italic r:id="rId134"/>
      <p:boldItalic r:id="rId135"/>
    </p:embeddedFont>
    <p:embeddedFont>
      <p:font typeface="Segoe UI" panose="020B0502040204020203" pitchFamily="34" charset="0"/>
      <p:regular r:id="rId136"/>
      <p:bold r:id="rId137"/>
      <p:italic r:id="rId138"/>
      <p:boldItalic r:id="rId139"/>
    </p:embeddedFont>
  </p:embeddedFontLst>
  <p:defaultTextStyle>
    <a:defPPr>
      <a:defRPr lang="en-US"/>
    </a:defPPr>
    <a:lvl1pPr marL="0" algn="l" defTabSz="913989" rtl="0" eaLnBrk="1" latinLnBrk="0" hangingPunct="1">
      <a:defRPr sz="1800" kern="1200">
        <a:solidFill>
          <a:schemeClr val="tx1"/>
        </a:solidFill>
        <a:latin typeface="+mn-lt"/>
        <a:ea typeface="+mn-ea"/>
        <a:cs typeface="+mn-cs"/>
      </a:defRPr>
    </a:lvl1pPr>
    <a:lvl2pPr marL="456996" algn="l" defTabSz="913989" rtl="0" eaLnBrk="1" latinLnBrk="0" hangingPunct="1">
      <a:defRPr sz="1800" kern="1200">
        <a:solidFill>
          <a:schemeClr val="tx1"/>
        </a:solidFill>
        <a:latin typeface="+mn-lt"/>
        <a:ea typeface="+mn-ea"/>
        <a:cs typeface="+mn-cs"/>
      </a:defRPr>
    </a:lvl2pPr>
    <a:lvl3pPr marL="913989" algn="l" defTabSz="913989" rtl="0" eaLnBrk="1" latinLnBrk="0" hangingPunct="1">
      <a:defRPr sz="1800" kern="1200">
        <a:solidFill>
          <a:schemeClr val="tx1"/>
        </a:solidFill>
        <a:latin typeface="+mn-lt"/>
        <a:ea typeface="+mn-ea"/>
        <a:cs typeface="+mn-cs"/>
      </a:defRPr>
    </a:lvl3pPr>
    <a:lvl4pPr marL="1370982" algn="l" defTabSz="913989" rtl="0" eaLnBrk="1" latinLnBrk="0" hangingPunct="1">
      <a:defRPr sz="1800" kern="1200">
        <a:solidFill>
          <a:schemeClr val="tx1"/>
        </a:solidFill>
        <a:latin typeface="+mn-lt"/>
        <a:ea typeface="+mn-ea"/>
        <a:cs typeface="+mn-cs"/>
      </a:defRPr>
    </a:lvl4pPr>
    <a:lvl5pPr marL="1827978" algn="l" defTabSz="913989" rtl="0" eaLnBrk="1" latinLnBrk="0" hangingPunct="1">
      <a:defRPr sz="1800" kern="1200">
        <a:solidFill>
          <a:schemeClr val="tx1"/>
        </a:solidFill>
        <a:latin typeface="+mn-lt"/>
        <a:ea typeface="+mn-ea"/>
        <a:cs typeface="+mn-cs"/>
      </a:defRPr>
    </a:lvl5pPr>
    <a:lvl6pPr marL="2284971" algn="l" defTabSz="913989" rtl="0" eaLnBrk="1" latinLnBrk="0" hangingPunct="1">
      <a:defRPr sz="1800" kern="1200">
        <a:solidFill>
          <a:schemeClr val="tx1"/>
        </a:solidFill>
        <a:latin typeface="+mn-lt"/>
        <a:ea typeface="+mn-ea"/>
        <a:cs typeface="+mn-cs"/>
      </a:defRPr>
    </a:lvl6pPr>
    <a:lvl7pPr marL="2741964" algn="l" defTabSz="913989" rtl="0" eaLnBrk="1" latinLnBrk="0" hangingPunct="1">
      <a:defRPr sz="1800" kern="1200">
        <a:solidFill>
          <a:schemeClr val="tx1"/>
        </a:solidFill>
        <a:latin typeface="+mn-lt"/>
        <a:ea typeface="+mn-ea"/>
        <a:cs typeface="+mn-cs"/>
      </a:defRPr>
    </a:lvl7pPr>
    <a:lvl8pPr marL="3198960" algn="l" defTabSz="913989" rtl="0" eaLnBrk="1" latinLnBrk="0" hangingPunct="1">
      <a:defRPr sz="1800" kern="1200">
        <a:solidFill>
          <a:schemeClr val="tx1"/>
        </a:solidFill>
        <a:latin typeface="+mn-lt"/>
        <a:ea typeface="+mn-ea"/>
        <a:cs typeface="+mn-cs"/>
      </a:defRPr>
    </a:lvl8pPr>
    <a:lvl9pPr marL="3655955" algn="l" defTabSz="9139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mmad"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84A68"/>
    <a:srgbClr val="494B69"/>
    <a:srgbClr val="4C287F"/>
    <a:srgbClr val="2E3848"/>
    <a:srgbClr val="203864"/>
    <a:srgbClr val="008080"/>
    <a:srgbClr val="FEDB82"/>
    <a:srgbClr val="FDCD5A"/>
    <a:srgbClr val="FDA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365" autoAdjust="0"/>
  </p:normalViewPr>
  <p:slideViewPr>
    <p:cSldViewPr snapToGrid="0">
      <p:cViewPr varScale="1">
        <p:scale>
          <a:sx n="61" d="100"/>
          <a:sy n="61" d="100"/>
        </p:scale>
        <p:origin x="109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font" Target="fonts/font17.fntdata"/><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font" Target="fonts/font2.fntdata"/><Relationship Id="rId128" Type="http://schemas.openxmlformats.org/officeDocument/2006/relationships/font" Target="fonts/font7.fntdata"/><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font" Target="fonts/font5.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handoutMaster" Target="handoutMasters/handoutMaster1.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font" Target="fonts/font16.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font" Target="fonts/font11.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font" Target="fonts/font6.fntdata"/><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font" Target="fonts/font1.fntdata"/><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font" Target="fonts/font12.fntdata"/><Relationship Id="rId16"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E67FD9-D852-4DBF-87F9-011229FDE9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D29BC0-DD5F-4782-91C7-5C08C36B7F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4B7A0-9195-4044-93AC-7F77C8E55446}" type="datetimeFigureOut">
              <a:rPr lang="en-US" smtClean="0"/>
              <a:pPr/>
              <a:t>5/20/2024</a:t>
            </a:fld>
            <a:endParaRPr lang="en-US"/>
          </a:p>
        </p:txBody>
      </p:sp>
      <p:sp>
        <p:nvSpPr>
          <p:cNvPr id="4" name="Footer Placeholder 3">
            <a:extLst>
              <a:ext uri="{FF2B5EF4-FFF2-40B4-BE49-F238E27FC236}">
                <a16:creationId xmlns:a16="http://schemas.microsoft.com/office/drawing/2014/main" id="{400FB115-6EAC-4A44-B8DD-B10ADE396A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5D3E5B-3D5C-495A-A32C-859334C7F2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43963-6288-4408-B2D4-9273854A380C}" type="slidenum">
              <a:rPr lang="en-US" smtClean="0"/>
              <a:pPr/>
              <a:t>‹#›</a:t>
            </a:fld>
            <a:endParaRPr lang="en-US"/>
          </a:p>
        </p:txBody>
      </p:sp>
    </p:spTree>
    <p:extLst>
      <p:ext uri="{BB962C8B-B14F-4D97-AF65-F5344CB8AC3E}">
        <p14:creationId xmlns:p14="http://schemas.microsoft.com/office/powerpoint/2010/main" val="1313886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663D1-B600-4A09-80E1-4234D96897ED}" type="datetimeFigureOut">
              <a:rPr lang="en-US" smtClean="0"/>
              <a:pPr/>
              <a:t>5/20/2024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A1202-B189-48E6-979D-CFBA6D37D8EF}" type="slidenum">
              <a:rPr lang="en-US" smtClean="0"/>
              <a:pPr/>
              <a:t>‹#›</a:t>
            </a:fld>
            <a:endParaRPr lang="en-US" dirty="0"/>
          </a:p>
        </p:txBody>
      </p:sp>
    </p:spTree>
    <p:extLst>
      <p:ext uri="{BB962C8B-B14F-4D97-AF65-F5344CB8AC3E}">
        <p14:creationId xmlns:p14="http://schemas.microsoft.com/office/powerpoint/2010/main" val="4000059917"/>
      </p:ext>
    </p:extLst>
  </p:cSld>
  <p:clrMap bg1="lt1" tx1="dk1" bg2="lt2" tx2="dk2" accent1="accent1" accent2="accent2" accent3="accent3" accent4="accent4" accent5="accent5" accent6="accent6" hlink="hlink" folHlink="folHlink"/>
  <p:notesStyle>
    <a:lvl1pPr marL="0" algn="l" defTabSz="913989" rtl="0" eaLnBrk="1" latinLnBrk="0" hangingPunct="1">
      <a:defRPr sz="1200" kern="1200">
        <a:solidFill>
          <a:schemeClr val="tx1"/>
        </a:solidFill>
        <a:latin typeface="+mn-lt"/>
        <a:ea typeface="+mn-ea"/>
        <a:cs typeface="+mn-cs"/>
      </a:defRPr>
    </a:lvl1pPr>
    <a:lvl2pPr marL="456996" algn="l" defTabSz="913989" rtl="0" eaLnBrk="1" latinLnBrk="0" hangingPunct="1">
      <a:defRPr sz="1200" kern="1200">
        <a:solidFill>
          <a:schemeClr val="tx1"/>
        </a:solidFill>
        <a:latin typeface="+mn-lt"/>
        <a:ea typeface="+mn-ea"/>
        <a:cs typeface="+mn-cs"/>
      </a:defRPr>
    </a:lvl2pPr>
    <a:lvl3pPr marL="913989" algn="l" defTabSz="913989" rtl="0" eaLnBrk="1" latinLnBrk="0" hangingPunct="1">
      <a:defRPr sz="1200" kern="1200">
        <a:solidFill>
          <a:schemeClr val="tx1"/>
        </a:solidFill>
        <a:latin typeface="+mn-lt"/>
        <a:ea typeface="+mn-ea"/>
        <a:cs typeface="+mn-cs"/>
      </a:defRPr>
    </a:lvl3pPr>
    <a:lvl4pPr marL="1370982" algn="l" defTabSz="913989" rtl="0" eaLnBrk="1" latinLnBrk="0" hangingPunct="1">
      <a:defRPr sz="1200" kern="1200">
        <a:solidFill>
          <a:schemeClr val="tx1"/>
        </a:solidFill>
        <a:latin typeface="+mn-lt"/>
        <a:ea typeface="+mn-ea"/>
        <a:cs typeface="+mn-cs"/>
      </a:defRPr>
    </a:lvl4pPr>
    <a:lvl5pPr marL="1827978" algn="l" defTabSz="913989" rtl="0" eaLnBrk="1" latinLnBrk="0" hangingPunct="1">
      <a:defRPr sz="1200" kern="1200">
        <a:solidFill>
          <a:schemeClr val="tx1"/>
        </a:solidFill>
        <a:latin typeface="+mn-lt"/>
        <a:ea typeface="+mn-ea"/>
        <a:cs typeface="+mn-cs"/>
      </a:defRPr>
    </a:lvl5pPr>
    <a:lvl6pPr marL="2284971" algn="l" defTabSz="913989" rtl="0" eaLnBrk="1" latinLnBrk="0" hangingPunct="1">
      <a:defRPr sz="1200" kern="1200">
        <a:solidFill>
          <a:schemeClr val="tx1"/>
        </a:solidFill>
        <a:latin typeface="+mn-lt"/>
        <a:ea typeface="+mn-ea"/>
        <a:cs typeface="+mn-cs"/>
      </a:defRPr>
    </a:lvl6pPr>
    <a:lvl7pPr marL="2741964" algn="l" defTabSz="913989" rtl="0" eaLnBrk="1" latinLnBrk="0" hangingPunct="1">
      <a:defRPr sz="1200" kern="1200">
        <a:solidFill>
          <a:schemeClr val="tx1"/>
        </a:solidFill>
        <a:latin typeface="+mn-lt"/>
        <a:ea typeface="+mn-ea"/>
        <a:cs typeface="+mn-cs"/>
      </a:defRPr>
    </a:lvl7pPr>
    <a:lvl8pPr marL="3198960" algn="l" defTabSz="913989" rtl="0" eaLnBrk="1" latinLnBrk="0" hangingPunct="1">
      <a:defRPr sz="1200" kern="1200">
        <a:solidFill>
          <a:schemeClr val="tx1"/>
        </a:solidFill>
        <a:latin typeface="+mn-lt"/>
        <a:ea typeface="+mn-ea"/>
        <a:cs typeface="+mn-cs"/>
      </a:defRPr>
    </a:lvl8pPr>
    <a:lvl9pPr marL="3655955" algn="l" defTabSz="9139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822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71</a:t>
            </a:fld>
            <a:endParaRPr lang="en-US" dirty="0"/>
          </a:p>
        </p:txBody>
      </p:sp>
    </p:spTree>
    <p:extLst>
      <p:ext uri="{BB962C8B-B14F-4D97-AF65-F5344CB8AC3E}">
        <p14:creationId xmlns:p14="http://schemas.microsoft.com/office/powerpoint/2010/main" val="146022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72</a:t>
            </a:fld>
            <a:endParaRPr lang="en-US" dirty="0"/>
          </a:p>
        </p:txBody>
      </p:sp>
    </p:spTree>
    <p:extLst>
      <p:ext uri="{BB962C8B-B14F-4D97-AF65-F5344CB8AC3E}">
        <p14:creationId xmlns:p14="http://schemas.microsoft.com/office/powerpoint/2010/main" val="114916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73</a:t>
            </a:fld>
            <a:endParaRPr lang="en-US" dirty="0"/>
          </a:p>
        </p:txBody>
      </p:sp>
    </p:spTree>
    <p:extLst>
      <p:ext uri="{BB962C8B-B14F-4D97-AF65-F5344CB8AC3E}">
        <p14:creationId xmlns:p14="http://schemas.microsoft.com/office/powerpoint/2010/main" val="393603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74</a:t>
            </a:fld>
            <a:endParaRPr lang="en-US" dirty="0"/>
          </a:p>
        </p:txBody>
      </p:sp>
    </p:spTree>
    <p:extLst>
      <p:ext uri="{BB962C8B-B14F-4D97-AF65-F5344CB8AC3E}">
        <p14:creationId xmlns:p14="http://schemas.microsoft.com/office/powerpoint/2010/main" val="399585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75</a:t>
            </a:fld>
            <a:endParaRPr lang="en-US" dirty="0"/>
          </a:p>
        </p:txBody>
      </p:sp>
    </p:spTree>
    <p:extLst>
      <p:ext uri="{BB962C8B-B14F-4D97-AF65-F5344CB8AC3E}">
        <p14:creationId xmlns:p14="http://schemas.microsoft.com/office/powerpoint/2010/main" val="118995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76</a:t>
            </a:fld>
            <a:endParaRPr lang="en-US" dirty="0"/>
          </a:p>
        </p:txBody>
      </p:sp>
    </p:spTree>
    <p:extLst>
      <p:ext uri="{BB962C8B-B14F-4D97-AF65-F5344CB8AC3E}">
        <p14:creationId xmlns:p14="http://schemas.microsoft.com/office/powerpoint/2010/main" val="288828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77</a:t>
            </a:fld>
            <a:endParaRPr lang="en-US" dirty="0"/>
          </a:p>
        </p:txBody>
      </p:sp>
    </p:spTree>
    <p:extLst>
      <p:ext uri="{BB962C8B-B14F-4D97-AF65-F5344CB8AC3E}">
        <p14:creationId xmlns:p14="http://schemas.microsoft.com/office/powerpoint/2010/main" val="2359259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78</a:t>
            </a:fld>
            <a:endParaRPr lang="en-US" dirty="0"/>
          </a:p>
        </p:txBody>
      </p:sp>
    </p:spTree>
    <p:extLst>
      <p:ext uri="{BB962C8B-B14F-4D97-AF65-F5344CB8AC3E}">
        <p14:creationId xmlns:p14="http://schemas.microsoft.com/office/powerpoint/2010/main" val="228056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79</a:t>
            </a:fld>
            <a:endParaRPr lang="en-US" dirty="0"/>
          </a:p>
        </p:txBody>
      </p:sp>
    </p:spTree>
    <p:extLst>
      <p:ext uri="{BB962C8B-B14F-4D97-AF65-F5344CB8AC3E}">
        <p14:creationId xmlns:p14="http://schemas.microsoft.com/office/powerpoint/2010/main" val="19933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80</a:t>
            </a:fld>
            <a:endParaRPr lang="en-US" dirty="0"/>
          </a:p>
        </p:txBody>
      </p:sp>
    </p:spTree>
    <p:extLst>
      <p:ext uri="{BB962C8B-B14F-4D97-AF65-F5344CB8AC3E}">
        <p14:creationId xmlns:p14="http://schemas.microsoft.com/office/powerpoint/2010/main" val="293596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423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81</a:t>
            </a:fld>
            <a:endParaRPr lang="en-US" dirty="0"/>
          </a:p>
        </p:txBody>
      </p:sp>
    </p:spTree>
    <p:extLst>
      <p:ext uri="{BB962C8B-B14F-4D97-AF65-F5344CB8AC3E}">
        <p14:creationId xmlns:p14="http://schemas.microsoft.com/office/powerpoint/2010/main" val="390690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82</a:t>
            </a:fld>
            <a:endParaRPr lang="en-US" dirty="0"/>
          </a:p>
        </p:txBody>
      </p:sp>
    </p:spTree>
    <p:extLst>
      <p:ext uri="{BB962C8B-B14F-4D97-AF65-F5344CB8AC3E}">
        <p14:creationId xmlns:p14="http://schemas.microsoft.com/office/powerpoint/2010/main" val="229248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83</a:t>
            </a:fld>
            <a:endParaRPr lang="en-US" dirty="0"/>
          </a:p>
        </p:txBody>
      </p:sp>
    </p:spTree>
    <p:extLst>
      <p:ext uri="{BB962C8B-B14F-4D97-AF65-F5344CB8AC3E}">
        <p14:creationId xmlns:p14="http://schemas.microsoft.com/office/powerpoint/2010/main" val="105821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84</a:t>
            </a:fld>
            <a:endParaRPr lang="en-US" dirty="0"/>
          </a:p>
        </p:txBody>
      </p:sp>
    </p:spTree>
    <p:extLst>
      <p:ext uri="{BB962C8B-B14F-4D97-AF65-F5344CB8AC3E}">
        <p14:creationId xmlns:p14="http://schemas.microsoft.com/office/powerpoint/2010/main" val="1452968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85</a:t>
            </a:fld>
            <a:endParaRPr lang="en-US" dirty="0"/>
          </a:p>
        </p:txBody>
      </p:sp>
    </p:spTree>
    <p:extLst>
      <p:ext uri="{BB962C8B-B14F-4D97-AF65-F5344CB8AC3E}">
        <p14:creationId xmlns:p14="http://schemas.microsoft.com/office/powerpoint/2010/main" val="247652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86</a:t>
            </a:fld>
            <a:endParaRPr lang="en-US" dirty="0"/>
          </a:p>
        </p:txBody>
      </p:sp>
    </p:spTree>
    <p:extLst>
      <p:ext uri="{BB962C8B-B14F-4D97-AF65-F5344CB8AC3E}">
        <p14:creationId xmlns:p14="http://schemas.microsoft.com/office/powerpoint/2010/main" val="2559368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87</a:t>
            </a:fld>
            <a:endParaRPr lang="en-US" dirty="0"/>
          </a:p>
        </p:txBody>
      </p:sp>
    </p:spTree>
    <p:extLst>
      <p:ext uri="{BB962C8B-B14F-4D97-AF65-F5344CB8AC3E}">
        <p14:creationId xmlns:p14="http://schemas.microsoft.com/office/powerpoint/2010/main" val="2780575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88</a:t>
            </a:fld>
            <a:endParaRPr lang="en-US" dirty="0"/>
          </a:p>
        </p:txBody>
      </p:sp>
    </p:spTree>
    <p:extLst>
      <p:ext uri="{BB962C8B-B14F-4D97-AF65-F5344CB8AC3E}">
        <p14:creationId xmlns:p14="http://schemas.microsoft.com/office/powerpoint/2010/main" val="780945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89</a:t>
            </a:fld>
            <a:endParaRPr lang="en-US" dirty="0"/>
          </a:p>
        </p:txBody>
      </p:sp>
    </p:spTree>
    <p:extLst>
      <p:ext uri="{BB962C8B-B14F-4D97-AF65-F5344CB8AC3E}">
        <p14:creationId xmlns:p14="http://schemas.microsoft.com/office/powerpoint/2010/main" val="1863885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90</a:t>
            </a:fld>
            <a:endParaRPr lang="en-US" dirty="0"/>
          </a:p>
        </p:txBody>
      </p:sp>
    </p:spTree>
    <p:extLst>
      <p:ext uri="{BB962C8B-B14F-4D97-AF65-F5344CB8AC3E}">
        <p14:creationId xmlns:p14="http://schemas.microsoft.com/office/powerpoint/2010/main" val="201868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046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91</a:t>
            </a:fld>
            <a:endParaRPr lang="en-US" dirty="0"/>
          </a:p>
        </p:txBody>
      </p:sp>
    </p:spTree>
    <p:extLst>
      <p:ext uri="{BB962C8B-B14F-4D97-AF65-F5344CB8AC3E}">
        <p14:creationId xmlns:p14="http://schemas.microsoft.com/office/powerpoint/2010/main" val="3963146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92</a:t>
            </a:fld>
            <a:endParaRPr lang="en-US" dirty="0"/>
          </a:p>
        </p:txBody>
      </p:sp>
    </p:spTree>
    <p:extLst>
      <p:ext uri="{BB962C8B-B14F-4D97-AF65-F5344CB8AC3E}">
        <p14:creationId xmlns:p14="http://schemas.microsoft.com/office/powerpoint/2010/main" val="2608232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93</a:t>
            </a:fld>
            <a:endParaRPr lang="en-US" dirty="0"/>
          </a:p>
        </p:txBody>
      </p:sp>
    </p:spTree>
    <p:extLst>
      <p:ext uri="{BB962C8B-B14F-4D97-AF65-F5344CB8AC3E}">
        <p14:creationId xmlns:p14="http://schemas.microsoft.com/office/powerpoint/2010/main" val="2071131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94</a:t>
            </a:fld>
            <a:endParaRPr lang="en-US" dirty="0"/>
          </a:p>
        </p:txBody>
      </p:sp>
    </p:spTree>
    <p:extLst>
      <p:ext uri="{BB962C8B-B14F-4D97-AF65-F5344CB8AC3E}">
        <p14:creationId xmlns:p14="http://schemas.microsoft.com/office/powerpoint/2010/main" val="2936084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95</a:t>
            </a:fld>
            <a:endParaRPr lang="en-US" dirty="0"/>
          </a:p>
        </p:txBody>
      </p:sp>
    </p:spTree>
    <p:extLst>
      <p:ext uri="{BB962C8B-B14F-4D97-AF65-F5344CB8AC3E}">
        <p14:creationId xmlns:p14="http://schemas.microsoft.com/office/powerpoint/2010/main" val="1619456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96</a:t>
            </a:fld>
            <a:endParaRPr lang="en-US" dirty="0"/>
          </a:p>
        </p:txBody>
      </p:sp>
    </p:spTree>
    <p:extLst>
      <p:ext uri="{BB962C8B-B14F-4D97-AF65-F5344CB8AC3E}">
        <p14:creationId xmlns:p14="http://schemas.microsoft.com/office/powerpoint/2010/main" val="2137920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97</a:t>
            </a:fld>
            <a:endParaRPr lang="en-US" dirty="0"/>
          </a:p>
        </p:txBody>
      </p:sp>
    </p:spTree>
    <p:extLst>
      <p:ext uri="{BB962C8B-B14F-4D97-AF65-F5344CB8AC3E}">
        <p14:creationId xmlns:p14="http://schemas.microsoft.com/office/powerpoint/2010/main" val="3267591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98</a:t>
            </a:fld>
            <a:endParaRPr lang="en-US" dirty="0"/>
          </a:p>
        </p:txBody>
      </p:sp>
    </p:spTree>
    <p:extLst>
      <p:ext uri="{BB962C8B-B14F-4D97-AF65-F5344CB8AC3E}">
        <p14:creationId xmlns:p14="http://schemas.microsoft.com/office/powerpoint/2010/main" val="405839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99</a:t>
            </a:fld>
            <a:endParaRPr lang="en-US" dirty="0"/>
          </a:p>
        </p:txBody>
      </p:sp>
    </p:spTree>
    <p:extLst>
      <p:ext uri="{BB962C8B-B14F-4D97-AF65-F5344CB8AC3E}">
        <p14:creationId xmlns:p14="http://schemas.microsoft.com/office/powerpoint/2010/main" val="1046615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84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3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101</a:t>
            </a:fld>
            <a:endParaRPr lang="en-US" dirty="0"/>
          </a:p>
        </p:txBody>
      </p:sp>
    </p:spTree>
    <p:extLst>
      <p:ext uri="{BB962C8B-B14F-4D97-AF65-F5344CB8AC3E}">
        <p14:creationId xmlns:p14="http://schemas.microsoft.com/office/powerpoint/2010/main" val="1469248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102</a:t>
            </a:fld>
            <a:endParaRPr lang="en-US" dirty="0"/>
          </a:p>
        </p:txBody>
      </p:sp>
    </p:spTree>
    <p:extLst>
      <p:ext uri="{BB962C8B-B14F-4D97-AF65-F5344CB8AC3E}">
        <p14:creationId xmlns:p14="http://schemas.microsoft.com/office/powerpoint/2010/main" val="114833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103</a:t>
            </a:fld>
            <a:endParaRPr lang="en-US" dirty="0"/>
          </a:p>
        </p:txBody>
      </p:sp>
    </p:spTree>
    <p:extLst>
      <p:ext uri="{BB962C8B-B14F-4D97-AF65-F5344CB8AC3E}">
        <p14:creationId xmlns:p14="http://schemas.microsoft.com/office/powerpoint/2010/main" val="2683643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104</a:t>
            </a:fld>
            <a:endParaRPr lang="en-US" dirty="0"/>
          </a:p>
        </p:txBody>
      </p:sp>
    </p:spTree>
    <p:extLst>
      <p:ext uri="{BB962C8B-B14F-4D97-AF65-F5344CB8AC3E}">
        <p14:creationId xmlns:p14="http://schemas.microsoft.com/office/powerpoint/2010/main" val="1963385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105</a:t>
            </a:fld>
            <a:endParaRPr lang="en-US" dirty="0"/>
          </a:p>
        </p:txBody>
      </p:sp>
    </p:spTree>
    <p:extLst>
      <p:ext uri="{BB962C8B-B14F-4D97-AF65-F5344CB8AC3E}">
        <p14:creationId xmlns:p14="http://schemas.microsoft.com/office/powerpoint/2010/main" val="496169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106</a:t>
            </a:fld>
            <a:endParaRPr lang="en-US" dirty="0"/>
          </a:p>
        </p:txBody>
      </p:sp>
    </p:spTree>
    <p:extLst>
      <p:ext uri="{BB962C8B-B14F-4D97-AF65-F5344CB8AC3E}">
        <p14:creationId xmlns:p14="http://schemas.microsoft.com/office/powerpoint/2010/main" val="4059520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107</a:t>
            </a:fld>
            <a:endParaRPr lang="en-US" dirty="0"/>
          </a:p>
        </p:txBody>
      </p:sp>
    </p:spTree>
    <p:extLst>
      <p:ext uri="{BB962C8B-B14F-4D97-AF65-F5344CB8AC3E}">
        <p14:creationId xmlns:p14="http://schemas.microsoft.com/office/powerpoint/2010/main" val="3642486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108</a:t>
            </a:fld>
            <a:endParaRPr lang="en-US" dirty="0"/>
          </a:p>
        </p:txBody>
      </p:sp>
    </p:spTree>
    <p:extLst>
      <p:ext uri="{BB962C8B-B14F-4D97-AF65-F5344CB8AC3E}">
        <p14:creationId xmlns:p14="http://schemas.microsoft.com/office/powerpoint/2010/main" val="1227497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109</a:t>
            </a:fld>
            <a:endParaRPr lang="en-US" dirty="0"/>
          </a:p>
        </p:txBody>
      </p:sp>
    </p:spTree>
    <p:extLst>
      <p:ext uri="{BB962C8B-B14F-4D97-AF65-F5344CB8AC3E}">
        <p14:creationId xmlns:p14="http://schemas.microsoft.com/office/powerpoint/2010/main" val="81925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110</a:t>
            </a:fld>
            <a:endParaRPr lang="en-US" dirty="0"/>
          </a:p>
        </p:txBody>
      </p:sp>
    </p:spTree>
    <p:extLst>
      <p:ext uri="{BB962C8B-B14F-4D97-AF65-F5344CB8AC3E}">
        <p14:creationId xmlns:p14="http://schemas.microsoft.com/office/powerpoint/2010/main" val="413443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87E59-CAC3-4472-AB54-5ED1AADFA436}"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35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111</a:t>
            </a:fld>
            <a:endParaRPr lang="en-US" dirty="0"/>
          </a:p>
        </p:txBody>
      </p:sp>
    </p:spTree>
    <p:extLst>
      <p:ext uri="{BB962C8B-B14F-4D97-AF65-F5344CB8AC3E}">
        <p14:creationId xmlns:p14="http://schemas.microsoft.com/office/powerpoint/2010/main" val="3684123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112</a:t>
            </a:fld>
            <a:endParaRPr lang="en-US" dirty="0"/>
          </a:p>
        </p:txBody>
      </p:sp>
    </p:spTree>
    <p:extLst>
      <p:ext uri="{BB962C8B-B14F-4D97-AF65-F5344CB8AC3E}">
        <p14:creationId xmlns:p14="http://schemas.microsoft.com/office/powerpoint/2010/main" val="105201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67</a:t>
            </a:fld>
            <a:endParaRPr lang="en-US" dirty="0"/>
          </a:p>
        </p:txBody>
      </p:sp>
    </p:spTree>
    <p:extLst>
      <p:ext uri="{BB962C8B-B14F-4D97-AF65-F5344CB8AC3E}">
        <p14:creationId xmlns:p14="http://schemas.microsoft.com/office/powerpoint/2010/main" val="1080368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68</a:t>
            </a:fld>
            <a:endParaRPr lang="en-US" dirty="0"/>
          </a:p>
        </p:txBody>
      </p:sp>
    </p:spTree>
    <p:extLst>
      <p:ext uri="{BB962C8B-B14F-4D97-AF65-F5344CB8AC3E}">
        <p14:creationId xmlns:p14="http://schemas.microsoft.com/office/powerpoint/2010/main" val="19356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69</a:t>
            </a:fld>
            <a:endParaRPr lang="en-US" dirty="0"/>
          </a:p>
        </p:txBody>
      </p:sp>
    </p:spTree>
    <p:extLst>
      <p:ext uri="{BB962C8B-B14F-4D97-AF65-F5344CB8AC3E}">
        <p14:creationId xmlns:p14="http://schemas.microsoft.com/office/powerpoint/2010/main" val="10516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D4A1202-B189-48E6-979D-CFBA6D37D8EF}" type="slidenum">
              <a:rPr lang="en-US" smtClean="0"/>
              <a:pPr/>
              <a:t>70</a:t>
            </a:fld>
            <a:endParaRPr lang="en-US" dirty="0"/>
          </a:p>
        </p:txBody>
      </p:sp>
    </p:spTree>
    <p:extLst>
      <p:ext uri="{BB962C8B-B14F-4D97-AF65-F5344CB8AC3E}">
        <p14:creationId xmlns:p14="http://schemas.microsoft.com/office/powerpoint/2010/main" val="65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lIns="91398" tIns="45699" rIns="91398" bIns="45699"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lIns="91398" tIns="45699" rIns="91398" bIns="45699"/>
          <a:lstStyle>
            <a:lvl1pPr marL="0" indent="0" algn="ctr">
              <a:buNone/>
              <a:defRPr sz="2400"/>
            </a:lvl1pPr>
            <a:lvl2pPr marL="456996" indent="0" algn="ctr">
              <a:buNone/>
              <a:defRPr sz="2000"/>
            </a:lvl2pPr>
            <a:lvl3pPr marL="913989" indent="0" algn="ctr">
              <a:buNone/>
              <a:defRPr sz="1800"/>
            </a:lvl3pPr>
            <a:lvl4pPr marL="1370982" indent="0" algn="ctr">
              <a:buNone/>
              <a:defRPr sz="1600"/>
            </a:lvl4pPr>
            <a:lvl5pPr marL="1827978" indent="0" algn="ctr">
              <a:buNone/>
              <a:defRPr sz="1600"/>
            </a:lvl5pPr>
            <a:lvl6pPr marL="2284971" indent="0" algn="ctr">
              <a:buNone/>
              <a:defRPr sz="1600"/>
            </a:lvl6pPr>
            <a:lvl7pPr marL="2741964" indent="0" algn="ctr">
              <a:buNone/>
              <a:defRPr sz="1600"/>
            </a:lvl7pPr>
            <a:lvl8pPr marL="3198960" indent="0" algn="ctr">
              <a:buNone/>
              <a:defRPr sz="1600"/>
            </a:lvl8pPr>
            <a:lvl9pPr marL="365595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1735266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a:prstGeom prst="rect">
            <a:avLst/>
          </a:prstGeom>
        </p:spPr>
        <p:txBody>
          <a:bodyPr lIns="91398" tIns="45699" rIns="91398" bIns="45699"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a:prstGeom prst="rect">
            <a:avLst/>
          </a:prstGeom>
        </p:spPr>
        <p:txBody>
          <a:bodyPr lIns="91398" tIns="45699" rIns="91398" bIns="45699"/>
          <a:lstStyle>
            <a:lvl1pPr marL="0" indent="0">
              <a:buNone/>
              <a:defRPr sz="3200"/>
            </a:lvl1pPr>
            <a:lvl2pPr marL="456996" indent="0">
              <a:buNone/>
              <a:defRPr sz="2800"/>
            </a:lvl2pPr>
            <a:lvl3pPr marL="913989" indent="0">
              <a:buNone/>
              <a:defRPr sz="2400"/>
            </a:lvl3pPr>
            <a:lvl4pPr marL="1370982" indent="0">
              <a:buNone/>
              <a:defRPr sz="2000"/>
            </a:lvl4pPr>
            <a:lvl5pPr marL="1827978" indent="0">
              <a:buNone/>
              <a:defRPr sz="2000"/>
            </a:lvl5pPr>
            <a:lvl6pPr marL="2284971" indent="0">
              <a:buNone/>
              <a:defRPr sz="2000"/>
            </a:lvl6pPr>
            <a:lvl7pPr marL="2741964" indent="0">
              <a:buNone/>
              <a:defRPr sz="2000"/>
            </a:lvl7pPr>
            <a:lvl8pPr marL="3198960" indent="0">
              <a:buNone/>
              <a:defRPr sz="2000"/>
            </a:lvl8pPr>
            <a:lvl9pPr marL="3655955" indent="0">
              <a:buNone/>
              <a:defRPr sz="2000"/>
            </a:lvl9pPr>
          </a:lstStyle>
          <a:p>
            <a:endParaRPr lang="en-US" dirty="0"/>
          </a:p>
        </p:txBody>
      </p:sp>
      <p:sp>
        <p:nvSpPr>
          <p:cNvPr id="4" name="Text Placeholder 3"/>
          <p:cNvSpPr>
            <a:spLocks noGrp="1"/>
          </p:cNvSpPr>
          <p:nvPr>
            <p:ph type="body" sz="half" idx="2"/>
          </p:nvPr>
        </p:nvSpPr>
        <p:spPr>
          <a:xfrm>
            <a:off x="839791" y="2057400"/>
            <a:ext cx="3932237" cy="3811588"/>
          </a:xfrm>
          <a:prstGeom prst="rect">
            <a:avLst/>
          </a:prstGeom>
        </p:spPr>
        <p:txBody>
          <a:bodyPr lIns="91398" tIns="45699" rIns="91398" bIns="45699"/>
          <a:lstStyle>
            <a:lvl1pPr marL="0" indent="0">
              <a:buNone/>
              <a:defRPr sz="1600"/>
            </a:lvl1pPr>
            <a:lvl2pPr marL="456996" indent="0">
              <a:buNone/>
              <a:defRPr sz="1400"/>
            </a:lvl2pPr>
            <a:lvl3pPr marL="913989" indent="0">
              <a:buNone/>
              <a:defRPr sz="1200"/>
            </a:lvl3pPr>
            <a:lvl4pPr marL="1370982" indent="0">
              <a:buNone/>
              <a:defRPr sz="1000"/>
            </a:lvl4pPr>
            <a:lvl5pPr marL="1827978" indent="0">
              <a:buNone/>
              <a:defRPr sz="1000"/>
            </a:lvl5pPr>
            <a:lvl6pPr marL="2284971" indent="0">
              <a:buNone/>
              <a:defRPr sz="1000"/>
            </a:lvl6pPr>
            <a:lvl7pPr marL="2741964" indent="0">
              <a:buNone/>
              <a:defRPr sz="1000"/>
            </a:lvl7pPr>
            <a:lvl8pPr marL="3198960" indent="0">
              <a:buNone/>
              <a:defRPr sz="1000"/>
            </a:lvl8pPr>
            <a:lvl9pPr marL="3655955" indent="0">
              <a:buNone/>
              <a:defRPr sz="1000"/>
            </a:lvl9pPr>
          </a:lstStyle>
          <a:p>
            <a:pPr lvl="0"/>
            <a:r>
              <a:rPr lang="en-US"/>
              <a:t>Edit Master text styles</a:t>
            </a:r>
          </a:p>
        </p:txBody>
      </p:sp>
      <p:sp>
        <p:nvSpPr>
          <p:cNvPr id="5" name="Date Placeholder 4"/>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72927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5563"/>
          </a:xfrm>
          <a:prstGeom prst="rect">
            <a:avLst/>
          </a:prstGeom>
        </p:spPr>
        <p:txBody>
          <a:bodyPr lIns="91398" tIns="45699" rIns="91398" bIns="45699"/>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40216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lIns="91398" tIns="45699" rIns="91398" bIns="45699"/>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2827035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195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6996" indent="0" algn="ctr">
              <a:buNone/>
              <a:defRPr sz="2000"/>
            </a:lvl2pPr>
            <a:lvl3pPr marL="913989" indent="0" algn="ctr">
              <a:buNone/>
              <a:defRPr sz="1800"/>
            </a:lvl3pPr>
            <a:lvl4pPr marL="1370982" indent="0" algn="ctr">
              <a:buNone/>
              <a:defRPr sz="1600"/>
            </a:lvl4pPr>
            <a:lvl5pPr marL="1827978" indent="0" algn="ctr">
              <a:buNone/>
              <a:defRPr sz="1600"/>
            </a:lvl5pPr>
            <a:lvl6pPr marL="2284971" indent="0" algn="ctr">
              <a:buNone/>
              <a:defRPr sz="1600"/>
            </a:lvl6pPr>
            <a:lvl7pPr marL="2741964" indent="0" algn="ctr">
              <a:buNone/>
              <a:defRPr sz="1600"/>
            </a:lvl7pPr>
            <a:lvl8pPr marL="3198960" indent="0" algn="ctr">
              <a:buNone/>
              <a:defRPr sz="1600"/>
            </a:lvl8pPr>
            <a:lvl9pPr marL="365595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1964267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65831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1"/>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6"/>
            <a:ext cx="10515600" cy="1500187"/>
          </a:xfrm>
        </p:spPr>
        <p:txBody>
          <a:bodyPr/>
          <a:lstStyle>
            <a:lvl1pPr marL="0" indent="0">
              <a:buNone/>
              <a:defRPr sz="2400">
                <a:solidFill>
                  <a:schemeClr val="tx1">
                    <a:tint val="75000"/>
                  </a:schemeClr>
                </a:solidFill>
              </a:defRPr>
            </a:lvl1pPr>
            <a:lvl2pPr marL="456996" indent="0">
              <a:buNone/>
              <a:defRPr sz="2000">
                <a:solidFill>
                  <a:schemeClr val="tx1">
                    <a:tint val="75000"/>
                  </a:schemeClr>
                </a:solidFill>
              </a:defRPr>
            </a:lvl2pPr>
            <a:lvl3pPr marL="913989" indent="0">
              <a:buNone/>
              <a:defRPr sz="1800">
                <a:solidFill>
                  <a:schemeClr val="tx1">
                    <a:tint val="75000"/>
                  </a:schemeClr>
                </a:solidFill>
              </a:defRPr>
            </a:lvl3pPr>
            <a:lvl4pPr marL="1370982" indent="0">
              <a:buNone/>
              <a:defRPr sz="1600">
                <a:solidFill>
                  <a:schemeClr val="tx1">
                    <a:tint val="75000"/>
                  </a:schemeClr>
                </a:solidFill>
              </a:defRPr>
            </a:lvl4pPr>
            <a:lvl5pPr marL="1827978" indent="0">
              <a:buNone/>
              <a:defRPr sz="1600">
                <a:solidFill>
                  <a:schemeClr val="tx1">
                    <a:tint val="75000"/>
                  </a:schemeClr>
                </a:solidFill>
              </a:defRPr>
            </a:lvl5pPr>
            <a:lvl6pPr marL="2284971" indent="0">
              <a:buNone/>
              <a:defRPr sz="1600">
                <a:solidFill>
                  <a:schemeClr val="tx1">
                    <a:tint val="75000"/>
                  </a:schemeClr>
                </a:solidFill>
              </a:defRPr>
            </a:lvl6pPr>
            <a:lvl7pPr marL="2741964" indent="0">
              <a:buNone/>
              <a:defRPr sz="1600">
                <a:solidFill>
                  <a:schemeClr val="tx1">
                    <a:tint val="75000"/>
                  </a:schemeClr>
                </a:solidFill>
              </a:defRPr>
            </a:lvl7pPr>
            <a:lvl8pPr marL="3198960" indent="0">
              <a:buNone/>
              <a:defRPr sz="1600">
                <a:solidFill>
                  <a:schemeClr val="tx1">
                    <a:tint val="75000"/>
                  </a:schemeClr>
                </a:solidFill>
              </a:defRPr>
            </a:lvl8pPr>
            <a:lvl9pPr marL="365595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389595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671392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400" b="1"/>
            </a:lvl1pPr>
            <a:lvl2pPr marL="456996" indent="0">
              <a:buNone/>
              <a:defRPr sz="2000" b="1"/>
            </a:lvl2pPr>
            <a:lvl3pPr marL="913989" indent="0">
              <a:buNone/>
              <a:defRPr sz="1800" b="1"/>
            </a:lvl3pPr>
            <a:lvl4pPr marL="1370982" indent="0">
              <a:buNone/>
              <a:defRPr sz="1600" b="1"/>
            </a:lvl4pPr>
            <a:lvl5pPr marL="1827978" indent="0">
              <a:buNone/>
              <a:defRPr sz="1600" b="1"/>
            </a:lvl5pPr>
            <a:lvl6pPr marL="2284971" indent="0">
              <a:buNone/>
              <a:defRPr sz="1600" b="1"/>
            </a:lvl6pPr>
            <a:lvl7pPr marL="2741964" indent="0">
              <a:buNone/>
              <a:defRPr sz="1600" b="1"/>
            </a:lvl7pPr>
            <a:lvl8pPr marL="3198960" indent="0">
              <a:buNone/>
              <a:defRPr sz="1600" b="1"/>
            </a:lvl8pPr>
            <a:lvl9pPr marL="3655955" indent="0">
              <a:buNone/>
              <a:defRPr sz="1600" b="1"/>
            </a:lvl9pPr>
          </a:lstStyle>
          <a:p>
            <a:pPr lvl="0"/>
            <a:r>
              <a:rPr lang="en-US"/>
              <a:t>Edit Master text styles</a:t>
            </a:r>
          </a:p>
        </p:txBody>
      </p:sp>
      <p:sp>
        <p:nvSpPr>
          <p:cNvPr id="4" name="Content Placeholder 3"/>
          <p:cNvSpPr>
            <a:spLocks noGrp="1"/>
          </p:cNvSpPr>
          <p:nvPr>
            <p:ph sz="half" idx="2"/>
          </p:nvPr>
        </p:nvSpPr>
        <p:spPr>
          <a:xfrm>
            <a:off x="839791"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6996" indent="0">
              <a:buNone/>
              <a:defRPr sz="2000" b="1"/>
            </a:lvl2pPr>
            <a:lvl3pPr marL="913989" indent="0">
              <a:buNone/>
              <a:defRPr sz="1800" b="1"/>
            </a:lvl3pPr>
            <a:lvl4pPr marL="1370982" indent="0">
              <a:buNone/>
              <a:defRPr sz="1600" b="1"/>
            </a:lvl4pPr>
            <a:lvl5pPr marL="1827978" indent="0">
              <a:buNone/>
              <a:defRPr sz="1600" b="1"/>
            </a:lvl5pPr>
            <a:lvl6pPr marL="2284971" indent="0">
              <a:buNone/>
              <a:defRPr sz="1600" b="1"/>
            </a:lvl6pPr>
            <a:lvl7pPr marL="2741964" indent="0">
              <a:buNone/>
              <a:defRPr sz="1600" b="1"/>
            </a:lvl7pPr>
            <a:lvl8pPr marL="3198960" indent="0">
              <a:buNone/>
              <a:defRPr sz="1600" b="1"/>
            </a:lvl8pPr>
            <a:lvl9pPr marL="3655955"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8" name="Footer Placeholder 7"/>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9" name="Slide Number Placeholder 8"/>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4081976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4" name="Footer Placeholder 3"/>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5" name="Slide Number Placeholder 4"/>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12209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andC">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5563"/>
          </a:xfrm>
          <a:prstGeom prst="rect">
            <a:avLst/>
          </a:prstGeom>
        </p:spPr>
        <p:txBody>
          <a:bodyPr lIns="91398" tIns="45699" rIns="91398" bIns="45699"/>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838202" y="6356350"/>
            <a:ext cx="5662353" cy="501650"/>
          </a:xfrm>
          <a:prstGeom prst="rect">
            <a:avLst/>
          </a:prstGeom>
        </p:spPr>
        <p:txBody>
          <a:bodyPr/>
          <a:lstStyle>
            <a:lvl1pPr>
              <a:defRPr sz="2400" b="0" i="0">
                <a:solidFill>
                  <a:srgbClr val="4C287F"/>
                </a:solidFill>
                <a:latin typeface="El Messiri" panose="00000500000000000000" pitchFamily="50" charset="-78"/>
                <a:cs typeface="El Messiri" panose="00000500000000000000" pitchFamily="50" charset="-78"/>
              </a:defRPr>
            </a:lvl1pPr>
          </a:lstStyle>
          <a:p>
            <a:pPr algn="l"/>
            <a:r>
              <a:rPr lang="en-US" dirty="0"/>
              <a:t>Dr. Rao Muhammad Adeel Nawab</a:t>
            </a: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lvl1pPr>
              <a:defRPr>
                <a:latin typeface="El Messiri" panose="00000500000000000000" pitchFamily="50" charset="-78"/>
                <a:cs typeface="El Messiri" panose="00000500000000000000" pitchFamily="50" charset="-78"/>
              </a:defRPr>
            </a:lvl1pPr>
            <a:lvl2pPr algn="r">
              <a:defRPr>
                <a:solidFill>
                  <a:srgbClr val="4C287F"/>
                </a:solidFill>
                <a:latin typeface="El Messiri" panose="00000500000000000000" pitchFamily="50" charset="-78"/>
                <a:cs typeface="El Messiri" panose="00000500000000000000" pitchFamily="50" charset="-78"/>
              </a:defRPr>
            </a:lvl2pPr>
          </a:lstStyle>
          <a:p>
            <a:pPr lvl="1"/>
            <a:fld id="{F2D367CF-52EB-4749-B2AB-6AD54999878A}" type="slidenum">
              <a:rPr lang="en-US" smtClean="0"/>
              <a:pPr lvl="1"/>
              <a:t>‹#›</a:t>
            </a:fld>
            <a:endParaRPr lang="en-US" dirty="0"/>
          </a:p>
        </p:txBody>
      </p:sp>
    </p:spTree>
    <p:extLst>
      <p:ext uri="{BB962C8B-B14F-4D97-AF65-F5344CB8AC3E}">
        <p14:creationId xmlns:p14="http://schemas.microsoft.com/office/powerpoint/2010/main" val="2560541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3" name="Footer Placeholder 2"/>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4" name="Slide Number Placeholder 3"/>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97319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6996" indent="0">
              <a:buNone/>
              <a:defRPr sz="1400"/>
            </a:lvl2pPr>
            <a:lvl3pPr marL="913989" indent="0">
              <a:buNone/>
              <a:defRPr sz="1200"/>
            </a:lvl3pPr>
            <a:lvl4pPr marL="1370982" indent="0">
              <a:buNone/>
              <a:defRPr sz="1000"/>
            </a:lvl4pPr>
            <a:lvl5pPr marL="1827978" indent="0">
              <a:buNone/>
              <a:defRPr sz="1000"/>
            </a:lvl5pPr>
            <a:lvl6pPr marL="2284971" indent="0">
              <a:buNone/>
              <a:defRPr sz="1000"/>
            </a:lvl6pPr>
            <a:lvl7pPr marL="2741964" indent="0">
              <a:buNone/>
              <a:defRPr sz="1000"/>
            </a:lvl7pPr>
            <a:lvl8pPr marL="3198960" indent="0">
              <a:buNone/>
              <a:defRPr sz="1000"/>
            </a:lvl8pPr>
            <a:lvl9pPr marL="3655955"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936649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a:lstStyle>
            <a:lvl1pPr marL="0" indent="0">
              <a:buNone/>
              <a:defRPr sz="3200"/>
            </a:lvl1pPr>
            <a:lvl2pPr marL="456996" indent="0">
              <a:buNone/>
              <a:defRPr sz="2800"/>
            </a:lvl2pPr>
            <a:lvl3pPr marL="913989" indent="0">
              <a:buNone/>
              <a:defRPr sz="2400"/>
            </a:lvl3pPr>
            <a:lvl4pPr marL="1370982" indent="0">
              <a:buNone/>
              <a:defRPr sz="2000"/>
            </a:lvl4pPr>
            <a:lvl5pPr marL="1827978" indent="0">
              <a:buNone/>
              <a:defRPr sz="2000"/>
            </a:lvl5pPr>
            <a:lvl6pPr marL="2284971" indent="0">
              <a:buNone/>
              <a:defRPr sz="2000"/>
            </a:lvl6pPr>
            <a:lvl7pPr marL="2741964" indent="0">
              <a:buNone/>
              <a:defRPr sz="2000"/>
            </a:lvl7pPr>
            <a:lvl8pPr marL="3198960" indent="0">
              <a:buNone/>
              <a:defRPr sz="2000"/>
            </a:lvl8pPr>
            <a:lvl9pPr marL="3655955" indent="0">
              <a:buNone/>
              <a:defRPr sz="2000"/>
            </a:lvl9pPr>
          </a:lstStyle>
          <a:p>
            <a:endParaRPr lang="en-US" dirty="0"/>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6996" indent="0">
              <a:buNone/>
              <a:defRPr sz="1400"/>
            </a:lvl2pPr>
            <a:lvl3pPr marL="913989" indent="0">
              <a:buNone/>
              <a:defRPr sz="1200"/>
            </a:lvl3pPr>
            <a:lvl4pPr marL="1370982" indent="0">
              <a:buNone/>
              <a:defRPr sz="1000"/>
            </a:lvl4pPr>
            <a:lvl5pPr marL="1827978" indent="0">
              <a:buNone/>
              <a:defRPr sz="1000"/>
            </a:lvl5pPr>
            <a:lvl6pPr marL="2284971" indent="0">
              <a:buNone/>
              <a:defRPr sz="1000"/>
            </a:lvl6pPr>
            <a:lvl7pPr marL="2741964" indent="0">
              <a:buNone/>
              <a:defRPr sz="1000"/>
            </a:lvl7pPr>
            <a:lvl8pPr marL="3198960" indent="0">
              <a:buNone/>
              <a:defRPr sz="1000"/>
            </a:lvl8pPr>
            <a:lvl9pPr marL="3655955"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619433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402112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0"/>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5119254" y="4610997"/>
            <a:ext cx="4114800" cy="365125"/>
          </a:xfrm>
          <a:prstGeom prst="rect">
            <a:avLst/>
          </a:prstGeom>
        </p:spPr>
        <p:txBody>
          <a:bodyPr lIns="91398" tIns="45699" rIns="91398" bIns="45699"/>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4"/>
            <a:ext cx="2743200" cy="365125"/>
          </a:xfrm>
          <a:prstGeom prst="rect">
            <a:avLst/>
          </a:prstGeom>
        </p:spPr>
        <p:txBody>
          <a:bodyPr lIns="91398" tIns="45699" rIns="91398" bIns="45699"/>
          <a:lstStyle/>
          <a:p>
            <a:fld id="{97A29102-7592-442B-911E-89EB0A6543D5}" type="slidenum">
              <a:rPr lang="en-US" smtClean="0"/>
              <a:pPr/>
              <a:t>‹#›</a:t>
            </a:fld>
            <a:endParaRPr lang="en-US" dirty="0"/>
          </a:p>
        </p:txBody>
      </p:sp>
    </p:spTree>
    <p:extLst>
      <p:ext uri="{BB962C8B-B14F-4D97-AF65-F5344CB8AC3E}">
        <p14:creationId xmlns:p14="http://schemas.microsoft.com/office/powerpoint/2010/main" val="1372842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6860" indent="0" algn="ctr">
              <a:buNone/>
              <a:defRPr sz="2000"/>
            </a:lvl2pPr>
            <a:lvl3pPr marL="913715" indent="0" algn="ctr">
              <a:buNone/>
              <a:defRPr sz="1800"/>
            </a:lvl3pPr>
            <a:lvl4pPr marL="1370570" indent="0" algn="ctr">
              <a:buNone/>
              <a:defRPr sz="1600"/>
            </a:lvl4pPr>
            <a:lvl5pPr marL="1827430" indent="0" algn="ctr">
              <a:buNone/>
              <a:defRPr sz="1600"/>
            </a:lvl5pPr>
            <a:lvl6pPr marL="2284285" indent="0" algn="ctr">
              <a:buNone/>
              <a:defRPr sz="1600"/>
            </a:lvl6pPr>
            <a:lvl7pPr marL="2741142" indent="0" algn="ctr">
              <a:buNone/>
              <a:defRPr sz="1600"/>
            </a:lvl7pPr>
            <a:lvl8pPr marL="3198000" indent="0" algn="ctr">
              <a:buNone/>
              <a:defRPr sz="1600"/>
            </a:lvl8pPr>
            <a:lvl9pPr marL="365485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5" name="Footer Placeholder 4"/>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414911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5" name="Footer Placeholder 4"/>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28764100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3"/>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8"/>
            <a:ext cx="10515600" cy="1500187"/>
          </a:xfrm>
        </p:spPr>
        <p:txBody>
          <a:bodyPr/>
          <a:lstStyle>
            <a:lvl1pPr marL="0" indent="0">
              <a:buNone/>
              <a:defRPr sz="2400">
                <a:solidFill>
                  <a:schemeClr val="tx1">
                    <a:tint val="75000"/>
                  </a:schemeClr>
                </a:solidFill>
              </a:defRPr>
            </a:lvl1pPr>
            <a:lvl2pPr marL="456860" indent="0">
              <a:buNone/>
              <a:defRPr sz="2000">
                <a:solidFill>
                  <a:schemeClr val="tx1">
                    <a:tint val="75000"/>
                  </a:schemeClr>
                </a:solidFill>
              </a:defRPr>
            </a:lvl2pPr>
            <a:lvl3pPr marL="913715" indent="0">
              <a:buNone/>
              <a:defRPr sz="1800">
                <a:solidFill>
                  <a:schemeClr val="tx1">
                    <a:tint val="75000"/>
                  </a:schemeClr>
                </a:solidFill>
              </a:defRPr>
            </a:lvl3pPr>
            <a:lvl4pPr marL="1370570" indent="0">
              <a:buNone/>
              <a:defRPr sz="1600">
                <a:solidFill>
                  <a:schemeClr val="tx1">
                    <a:tint val="75000"/>
                  </a:schemeClr>
                </a:solidFill>
              </a:defRPr>
            </a:lvl4pPr>
            <a:lvl5pPr marL="1827430" indent="0">
              <a:buNone/>
              <a:defRPr sz="1600">
                <a:solidFill>
                  <a:schemeClr val="tx1">
                    <a:tint val="75000"/>
                  </a:schemeClr>
                </a:solidFill>
              </a:defRPr>
            </a:lvl5pPr>
            <a:lvl6pPr marL="2284285" indent="0">
              <a:buNone/>
              <a:defRPr sz="1600">
                <a:solidFill>
                  <a:schemeClr val="tx1">
                    <a:tint val="75000"/>
                  </a:schemeClr>
                </a:solidFill>
              </a:defRPr>
            </a:lvl6pPr>
            <a:lvl7pPr marL="2741142" indent="0">
              <a:buNone/>
              <a:defRPr sz="1600">
                <a:solidFill>
                  <a:schemeClr val="tx1">
                    <a:tint val="75000"/>
                  </a:schemeClr>
                </a:solidFill>
              </a:defRPr>
            </a:lvl7pPr>
            <a:lvl8pPr marL="3198000" indent="0">
              <a:buNone/>
              <a:defRPr sz="1600">
                <a:solidFill>
                  <a:schemeClr val="tx1">
                    <a:tint val="75000"/>
                  </a:schemeClr>
                </a:solidFill>
              </a:defRPr>
            </a:lvl8pPr>
            <a:lvl9pPr marL="365485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5" name="Footer Placeholder 4"/>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4293014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6" name="Footer Placeholder 5"/>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2368115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3" y="1681163"/>
            <a:ext cx="5157787" cy="823912"/>
          </a:xfrm>
        </p:spPr>
        <p:txBody>
          <a:bodyPr anchor="b"/>
          <a:lstStyle>
            <a:lvl1pPr marL="0" indent="0">
              <a:buNone/>
              <a:defRPr sz="2400" b="1"/>
            </a:lvl1pPr>
            <a:lvl2pPr marL="456860" indent="0">
              <a:buNone/>
              <a:defRPr sz="2000" b="1"/>
            </a:lvl2pPr>
            <a:lvl3pPr marL="913715" indent="0">
              <a:buNone/>
              <a:defRPr sz="1800" b="1"/>
            </a:lvl3pPr>
            <a:lvl4pPr marL="1370570" indent="0">
              <a:buNone/>
              <a:defRPr sz="1600" b="1"/>
            </a:lvl4pPr>
            <a:lvl5pPr marL="1827430" indent="0">
              <a:buNone/>
              <a:defRPr sz="1600" b="1"/>
            </a:lvl5pPr>
            <a:lvl6pPr marL="2284285" indent="0">
              <a:buNone/>
              <a:defRPr sz="1600" b="1"/>
            </a:lvl6pPr>
            <a:lvl7pPr marL="2741142" indent="0">
              <a:buNone/>
              <a:defRPr sz="1600" b="1"/>
            </a:lvl7pPr>
            <a:lvl8pPr marL="3198000" indent="0">
              <a:buNone/>
              <a:defRPr sz="1600" b="1"/>
            </a:lvl8pPr>
            <a:lvl9pPr marL="3654859" indent="0">
              <a:buNone/>
              <a:defRPr sz="1600" b="1"/>
            </a:lvl9pPr>
          </a:lstStyle>
          <a:p>
            <a:pPr lvl="0"/>
            <a:r>
              <a:rPr lang="en-US"/>
              <a:t>Edit Master text styles</a:t>
            </a:r>
          </a:p>
        </p:txBody>
      </p:sp>
      <p:sp>
        <p:nvSpPr>
          <p:cNvPr id="4" name="Content Placeholder 3"/>
          <p:cNvSpPr>
            <a:spLocks noGrp="1"/>
          </p:cNvSpPr>
          <p:nvPr>
            <p:ph sz="half" idx="2"/>
          </p:nvPr>
        </p:nvSpPr>
        <p:spPr>
          <a:xfrm>
            <a:off x="839793"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6860" indent="0">
              <a:buNone/>
              <a:defRPr sz="2000" b="1"/>
            </a:lvl2pPr>
            <a:lvl3pPr marL="913715" indent="0">
              <a:buNone/>
              <a:defRPr sz="1800" b="1"/>
            </a:lvl3pPr>
            <a:lvl4pPr marL="1370570" indent="0">
              <a:buNone/>
              <a:defRPr sz="1600" b="1"/>
            </a:lvl4pPr>
            <a:lvl5pPr marL="1827430" indent="0">
              <a:buNone/>
              <a:defRPr sz="1600" b="1"/>
            </a:lvl5pPr>
            <a:lvl6pPr marL="2284285" indent="0">
              <a:buNone/>
              <a:defRPr sz="1600" b="1"/>
            </a:lvl6pPr>
            <a:lvl7pPr marL="2741142" indent="0">
              <a:buNone/>
              <a:defRPr sz="1600" b="1"/>
            </a:lvl7pPr>
            <a:lvl8pPr marL="3198000" indent="0">
              <a:buNone/>
              <a:defRPr sz="1600" b="1"/>
            </a:lvl8pPr>
            <a:lvl9pPr marL="3654859"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8" name="Footer Placeholder 7"/>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9" name="Slide Number Placeholder 8"/>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3441137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lli">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5563"/>
          </a:xfrm>
          <a:prstGeom prst="rect">
            <a:avLst/>
          </a:prstGeom>
        </p:spPr>
        <p:txBody>
          <a:bodyPr lIns="91398" tIns="45699" rIns="91398" bIns="45699"/>
          <a:lstStyle/>
          <a:p>
            <a:r>
              <a:rPr lang="en-US"/>
              <a:t>Click to edit Master title style</a:t>
            </a:r>
          </a:p>
        </p:txBody>
      </p:sp>
      <p:sp>
        <p:nvSpPr>
          <p:cNvPr id="3" name="Footer Placeholder 4"/>
          <p:cNvSpPr>
            <a:spLocks noGrp="1"/>
          </p:cNvSpPr>
          <p:nvPr>
            <p:ph type="ftr" sz="quarter" idx="11"/>
          </p:nvPr>
        </p:nvSpPr>
        <p:spPr>
          <a:xfrm>
            <a:off x="838202" y="6356350"/>
            <a:ext cx="5662353" cy="501650"/>
          </a:xfrm>
          <a:prstGeom prst="rect">
            <a:avLst/>
          </a:prstGeom>
        </p:spPr>
        <p:txBody>
          <a:bodyPr/>
          <a:lstStyle>
            <a:lvl1pPr>
              <a:defRPr sz="2400" b="0" i="0">
                <a:solidFill>
                  <a:srgbClr val="4C287F"/>
                </a:solidFill>
                <a:latin typeface="El Messiri" panose="00000500000000000000" pitchFamily="50" charset="-78"/>
                <a:cs typeface="El Messiri" panose="00000500000000000000" pitchFamily="50" charset="-78"/>
              </a:defRPr>
            </a:lvl1pPr>
          </a:lstStyle>
          <a:p>
            <a:pPr algn="l"/>
            <a:r>
              <a:rPr lang="en-US" dirty="0"/>
              <a:t>Dr. Rao Muhammad Adeel Nawab</a:t>
            </a:r>
          </a:p>
        </p:txBody>
      </p:sp>
      <p:sp>
        <p:nvSpPr>
          <p:cNvPr id="4" name="Slide Number Placeholder 5"/>
          <p:cNvSpPr>
            <a:spLocks noGrp="1"/>
          </p:cNvSpPr>
          <p:nvPr>
            <p:ph type="sldNum" sz="quarter" idx="12"/>
          </p:nvPr>
        </p:nvSpPr>
        <p:spPr>
          <a:xfrm>
            <a:off x="8610600" y="6356353"/>
            <a:ext cx="2743200" cy="365125"/>
          </a:xfrm>
          <a:prstGeom prst="rect">
            <a:avLst/>
          </a:prstGeom>
        </p:spPr>
        <p:txBody>
          <a:bodyPr/>
          <a:lstStyle>
            <a:lvl1pPr>
              <a:defRPr>
                <a:latin typeface="El Messiri" panose="00000500000000000000" pitchFamily="50" charset="-78"/>
                <a:cs typeface="El Messiri" panose="00000500000000000000" pitchFamily="50" charset="-78"/>
              </a:defRPr>
            </a:lvl1pPr>
            <a:lvl2pPr algn="r">
              <a:defRPr>
                <a:solidFill>
                  <a:srgbClr val="4C287F"/>
                </a:solidFill>
                <a:latin typeface="El Messiri" panose="00000500000000000000" pitchFamily="50" charset="-78"/>
                <a:cs typeface="El Messiri" panose="00000500000000000000" pitchFamily="50" charset="-78"/>
              </a:defRPr>
            </a:lvl2pPr>
          </a:lstStyle>
          <a:p>
            <a:pPr lvl="1"/>
            <a:fld id="{F2D367CF-52EB-4749-B2AB-6AD54999878A}" type="slidenum">
              <a:rPr lang="en-US" smtClean="0"/>
              <a:pPr lvl="1"/>
              <a:t>‹#›</a:t>
            </a:fld>
            <a:endParaRPr lang="en-US" dirty="0"/>
          </a:p>
        </p:txBody>
      </p:sp>
    </p:spTree>
    <p:extLst>
      <p:ext uri="{BB962C8B-B14F-4D97-AF65-F5344CB8AC3E}">
        <p14:creationId xmlns:p14="http://schemas.microsoft.com/office/powerpoint/2010/main" val="3371739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4" name="Footer Placeholder 3"/>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5" name="Slide Number Placeholder 4"/>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945942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3" name="Footer Placeholder 2"/>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4" name="Slide Number Placeholder 3"/>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2088734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3" y="2057400"/>
            <a:ext cx="3932237" cy="3811588"/>
          </a:xfrm>
        </p:spPr>
        <p:txBody>
          <a:bodyPr/>
          <a:lstStyle>
            <a:lvl1pPr marL="0" indent="0">
              <a:buNone/>
              <a:defRPr sz="1600"/>
            </a:lvl1pPr>
            <a:lvl2pPr marL="456860" indent="0">
              <a:buNone/>
              <a:defRPr sz="1400"/>
            </a:lvl2pPr>
            <a:lvl3pPr marL="913715" indent="0">
              <a:buNone/>
              <a:defRPr sz="1200"/>
            </a:lvl3pPr>
            <a:lvl4pPr marL="1370570" indent="0">
              <a:buNone/>
              <a:defRPr sz="1000"/>
            </a:lvl4pPr>
            <a:lvl5pPr marL="1827430" indent="0">
              <a:buNone/>
              <a:defRPr sz="1000"/>
            </a:lvl5pPr>
            <a:lvl6pPr marL="2284285" indent="0">
              <a:buNone/>
              <a:defRPr sz="1000"/>
            </a:lvl6pPr>
            <a:lvl7pPr marL="2741142" indent="0">
              <a:buNone/>
              <a:defRPr sz="1000"/>
            </a:lvl7pPr>
            <a:lvl8pPr marL="3198000" indent="0">
              <a:buNone/>
              <a:defRPr sz="1000"/>
            </a:lvl8pPr>
            <a:lvl9pPr marL="3654859"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6" name="Footer Placeholder 5"/>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299887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30"/>
            <a:ext cx="6172200" cy="4873625"/>
          </a:xfrm>
        </p:spPr>
        <p:txBody>
          <a:bodyPr/>
          <a:lstStyle>
            <a:lvl1pPr marL="0" indent="0">
              <a:buNone/>
              <a:defRPr sz="3200"/>
            </a:lvl1pPr>
            <a:lvl2pPr marL="456860" indent="0">
              <a:buNone/>
              <a:defRPr sz="2800"/>
            </a:lvl2pPr>
            <a:lvl3pPr marL="913715" indent="0">
              <a:buNone/>
              <a:defRPr sz="2400"/>
            </a:lvl3pPr>
            <a:lvl4pPr marL="1370570" indent="0">
              <a:buNone/>
              <a:defRPr sz="2000"/>
            </a:lvl4pPr>
            <a:lvl5pPr marL="1827430" indent="0">
              <a:buNone/>
              <a:defRPr sz="2000"/>
            </a:lvl5pPr>
            <a:lvl6pPr marL="2284285" indent="0">
              <a:buNone/>
              <a:defRPr sz="2000"/>
            </a:lvl6pPr>
            <a:lvl7pPr marL="2741142" indent="0">
              <a:buNone/>
              <a:defRPr sz="2000"/>
            </a:lvl7pPr>
            <a:lvl8pPr marL="3198000" indent="0">
              <a:buNone/>
              <a:defRPr sz="2000"/>
            </a:lvl8pPr>
            <a:lvl9pPr marL="3654859" indent="0">
              <a:buNone/>
              <a:defRPr sz="2000"/>
            </a:lvl9pPr>
          </a:lstStyle>
          <a:p>
            <a:endParaRPr lang="en-US" dirty="0"/>
          </a:p>
        </p:txBody>
      </p:sp>
      <p:sp>
        <p:nvSpPr>
          <p:cNvPr id="4" name="Text Placeholder 3"/>
          <p:cNvSpPr>
            <a:spLocks noGrp="1"/>
          </p:cNvSpPr>
          <p:nvPr>
            <p:ph type="body" sz="half" idx="2"/>
          </p:nvPr>
        </p:nvSpPr>
        <p:spPr>
          <a:xfrm>
            <a:off x="839793" y="2057400"/>
            <a:ext cx="3932237" cy="3811588"/>
          </a:xfrm>
        </p:spPr>
        <p:txBody>
          <a:bodyPr/>
          <a:lstStyle>
            <a:lvl1pPr marL="0" indent="0">
              <a:buNone/>
              <a:defRPr sz="1600"/>
            </a:lvl1pPr>
            <a:lvl2pPr marL="456860" indent="0">
              <a:buNone/>
              <a:defRPr sz="1400"/>
            </a:lvl2pPr>
            <a:lvl3pPr marL="913715" indent="0">
              <a:buNone/>
              <a:defRPr sz="1200"/>
            </a:lvl3pPr>
            <a:lvl4pPr marL="1370570" indent="0">
              <a:buNone/>
              <a:defRPr sz="1000"/>
            </a:lvl4pPr>
            <a:lvl5pPr marL="1827430" indent="0">
              <a:buNone/>
              <a:defRPr sz="1000"/>
            </a:lvl5pPr>
            <a:lvl6pPr marL="2284285" indent="0">
              <a:buNone/>
              <a:defRPr sz="1000"/>
            </a:lvl6pPr>
            <a:lvl7pPr marL="2741142" indent="0">
              <a:buNone/>
              <a:defRPr sz="1000"/>
            </a:lvl7pPr>
            <a:lvl8pPr marL="3198000" indent="0">
              <a:buNone/>
              <a:defRPr sz="1000"/>
            </a:lvl8pPr>
            <a:lvl9pPr marL="3654859"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6" name="Footer Placeholder 5"/>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838821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5" name="Footer Placeholder 4"/>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7823537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62"/>
            <a:ext cx="2743200" cy="365125"/>
          </a:xfrm>
          <a:prstGeom prst="rect">
            <a:avLst/>
          </a:prstGeom>
        </p:spPr>
        <p:txBody>
          <a:bodyPr lIns="91370" tIns="45685" rIns="91370" bIns="45685"/>
          <a:lstStyle/>
          <a:p>
            <a:pPr defTabSz="913715"/>
            <a:endParaRPr lang="en-US" dirty="0">
              <a:solidFill>
                <a:prstClr val="black"/>
              </a:solidFill>
            </a:endParaRPr>
          </a:p>
        </p:txBody>
      </p:sp>
      <p:sp>
        <p:nvSpPr>
          <p:cNvPr id="5" name="Footer Placeholder 4"/>
          <p:cNvSpPr>
            <a:spLocks noGrp="1"/>
          </p:cNvSpPr>
          <p:nvPr>
            <p:ph type="ftr" sz="quarter" idx="11"/>
          </p:nvPr>
        </p:nvSpPr>
        <p:spPr>
          <a:xfrm>
            <a:off x="5119254" y="4610999"/>
            <a:ext cx="4114800" cy="365125"/>
          </a:xfrm>
          <a:prstGeom prst="rect">
            <a:avLst/>
          </a:prstGeom>
        </p:spPr>
        <p:txBody>
          <a:bodyPr lIns="91370" tIns="45685" rIns="91370" bIns="45685"/>
          <a:lstStyle/>
          <a:p>
            <a:pPr defTabSz="913715"/>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6"/>
            <a:ext cx="2743200" cy="365125"/>
          </a:xfrm>
          <a:prstGeom prst="rect">
            <a:avLst/>
          </a:prstGeom>
        </p:spPr>
        <p:txBody>
          <a:bodyPr lIns="91370" tIns="45685" rIns="91370" bIns="45685"/>
          <a:lstStyle/>
          <a:p>
            <a:pPr defTabSz="913715"/>
            <a:fld id="{97A29102-7592-442B-911E-89EB0A6543D5}" type="slidenum">
              <a:rPr lang="en-US" smtClean="0">
                <a:solidFill>
                  <a:prstClr val="black"/>
                </a:solidFill>
              </a:rPr>
              <a:pPr defTabSz="913715"/>
              <a:t>‹#›</a:t>
            </a:fld>
            <a:endParaRPr lang="en-US" dirty="0">
              <a:solidFill>
                <a:prstClr val="black"/>
              </a:solidFill>
            </a:endParaRPr>
          </a:p>
        </p:txBody>
      </p:sp>
    </p:spTree>
    <p:extLst>
      <p:ext uri="{BB962C8B-B14F-4D97-AF65-F5344CB8AC3E}">
        <p14:creationId xmlns:p14="http://schemas.microsoft.com/office/powerpoint/2010/main" val="217449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309485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647820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13222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30753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1"/>
            <a:ext cx="10515600" cy="2852737"/>
          </a:xfrm>
          <a:prstGeom prst="rect">
            <a:avLst/>
          </a:prstGeom>
        </p:spPr>
        <p:txBody>
          <a:bodyPr lIns="91398" tIns="45699" rIns="91398" bIns="45699"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6"/>
            <a:ext cx="10515600" cy="1500187"/>
          </a:xfrm>
          <a:prstGeom prst="rect">
            <a:avLst/>
          </a:prstGeom>
        </p:spPr>
        <p:txBody>
          <a:bodyPr lIns="91398" tIns="45699" rIns="91398" bIns="45699"/>
          <a:lstStyle>
            <a:lvl1pPr marL="0" indent="0">
              <a:buNone/>
              <a:defRPr sz="2400">
                <a:solidFill>
                  <a:schemeClr val="tx1">
                    <a:tint val="75000"/>
                  </a:schemeClr>
                </a:solidFill>
              </a:defRPr>
            </a:lvl1pPr>
            <a:lvl2pPr marL="456996" indent="0">
              <a:buNone/>
              <a:defRPr sz="2000">
                <a:solidFill>
                  <a:schemeClr val="tx1">
                    <a:tint val="75000"/>
                  </a:schemeClr>
                </a:solidFill>
              </a:defRPr>
            </a:lvl2pPr>
            <a:lvl3pPr marL="913989" indent="0">
              <a:buNone/>
              <a:defRPr sz="1800">
                <a:solidFill>
                  <a:schemeClr val="tx1">
                    <a:tint val="75000"/>
                  </a:schemeClr>
                </a:solidFill>
              </a:defRPr>
            </a:lvl3pPr>
            <a:lvl4pPr marL="1370982" indent="0">
              <a:buNone/>
              <a:defRPr sz="1600">
                <a:solidFill>
                  <a:schemeClr val="tx1">
                    <a:tint val="75000"/>
                  </a:schemeClr>
                </a:solidFill>
              </a:defRPr>
            </a:lvl4pPr>
            <a:lvl5pPr marL="1827978" indent="0">
              <a:buNone/>
              <a:defRPr sz="1600">
                <a:solidFill>
                  <a:schemeClr val="tx1">
                    <a:tint val="75000"/>
                  </a:schemeClr>
                </a:solidFill>
              </a:defRPr>
            </a:lvl5pPr>
            <a:lvl6pPr marL="2284971" indent="0">
              <a:buNone/>
              <a:defRPr sz="1600">
                <a:solidFill>
                  <a:schemeClr val="tx1">
                    <a:tint val="75000"/>
                  </a:schemeClr>
                </a:solidFill>
              </a:defRPr>
            </a:lvl6pPr>
            <a:lvl7pPr marL="2741964" indent="0">
              <a:buNone/>
              <a:defRPr sz="1600">
                <a:solidFill>
                  <a:schemeClr val="tx1">
                    <a:tint val="75000"/>
                  </a:schemeClr>
                </a:solidFill>
              </a:defRPr>
            </a:lvl7pPr>
            <a:lvl8pPr marL="3198960" indent="0">
              <a:buNone/>
              <a:defRPr sz="1600">
                <a:solidFill>
                  <a:schemeClr val="tx1">
                    <a:tint val="75000"/>
                  </a:schemeClr>
                </a:solidFill>
              </a:defRPr>
            </a:lvl8pPr>
            <a:lvl9pPr marL="365595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2671759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8" name="Footer Placeholder 7"/>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9" name="Slide Number Placeholder 8"/>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078134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4" name="Footer Placeholder 3"/>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5" name="Slide Number Placeholder 4"/>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679676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3" name="Footer Placeholder 2"/>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4" name="Slide Number Placeholder 3"/>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343917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106882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5816161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4076639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369211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897166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6879138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4101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5563"/>
          </a:xfrm>
          <a:prstGeom prst="rect">
            <a:avLst/>
          </a:prstGeom>
        </p:spPr>
        <p:txBody>
          <a:bodyPr lIns="91398" tIns="45699" rIns="91398" bIns="45699"/>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917863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968376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8" name="Footer Placeholder 7"/>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9" name="Slide Number Placeholder 8"/>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945954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4" name="Footer Placeholder 3"/>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5" name="Slide Number Placeholder 4"/>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9318668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3" name="Footer Placeholder 2"/>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4" name="Slide Number Placeholder 3"/>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5498292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9097714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4221782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7677919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r>
              <a:rPr lang="en-US">
                <a:solidFill>
                  <a:prstClr val="black"/>
                </a:solidFill>
              </a:rPr>
              <a:t>Dr. Rao Muhammad Adeel Nawab</a:t>
            </a:r>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871456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Flowchart: Off-page Connector 4">
            <a:extLst>
              <a:ext uri="{FF2B5EF4-FFF2-40B4-BE49-F238E27FC236}">
                <a16:creationId xmlns:a16="http://schemas.microsoft.com/office/drawing/2014/main" id="{A7B19408-15D2-4864-A71B-33889EBAEDD6}"/>
              </a:ext>
            </a:extLst>
          </p:cNvPr>
          <p:cNvSpPr/>
          <p:nvPr userDrawn="1"/>
        </p:nvSpPr>
        <p:spPr>
          <a:xfrm>
            <a:off x="11337084" y="6165669"/>
            <a:ext cx="404896" cy="378823"/>
          </a:xfrm>
          <a:prstGeom prst="flowChartOffpage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fld id="{76D79EA5-2543-4EC2-B7A0-D8E896A21515}" type="slidenum">
              <a:rPr lang="en-US" sz="900" smtClean="0">
                <a:solidFill>
                  <a:prstClr val="white"/>
                </a:solidFill>
                <a:latin typeface="Raleway" panose="020B0604020202020204" charset="0"/>
                <a:cs typeface="Raleway" panose="020B0604020202020204" charset="0"/>
              </a:rPr>
              <a:pPr algn="ctr" defTabSz="914400"/>
              <a:t>‹#›</a:t>
            </a:fld>
            <a:endParaRPr lang="en-US" sz="900" dirty="0">
              <a:solidFill>
                <a:prstClr val="white"/>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4823069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97336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a:prstGeom prst="rect">
            <a:avLst/>
          </a:prstGeom>
        </p:spPr>
        <p:txBody>
          <a:bodyPr lIns="91398" tIns="45699" rIns="91398" bIns="45699"/>
          <a:lstStyle/>
          <a:p>
            <a:r>
              <a:rPr lang="en-US"/>
              <a:t>Click to edit Master title style</a:t>
            </a:r>
          </a:p>
        </p:txBody>
      </p:sp>
      <p:sp>
        <p:nvSpPr>
          <p:cNvPr id="3" name="Text Placeholder 2"/>
          <p:cNvSpPr>
            <a:spLocks noGrp="1"/>
          </p:cNvSpPr>
          <p:nvPr>
            <p:ph type="body" idx="1"/>
          </p:nvPr>
        </p:nvSpPr>
        <p:spPr>
          <a:xfrm>
            <a:off x="839791" y="1681163"/>
            <a:ext cx="5157787" cy="823912"/>
          </a:xfrm>
          <a:prstGeom prst="rect">
            <a:avLst/>
          </a:prstGeom>
        </p:spPr>
        <p:txBody>
          <a:bodyPr lIns="91398" tIns="45699" rIns="91398" bIns="45699" anchor="b"/>
          <a:lstStyle>
            <a:lvl1pPr marL="0" indent="0">
              <a:buNone/>
              <a:defRPr sz="2400" b="1"/>
            </a:lvl1pPr>
            <a:lvl2pPr marL="456996" indent="0">
              <a:buNone/>
              <a:defRPr sz="2000" b="1"/>
            </a:lvl2pPr>
            <a:lvl3pPr marL="913989" indent="0">
              <a:buNone/>
              <a:defRPr sz="1800" b="1"/>
            </a:lvl3pPr>
            <a:lvl4pPr marL="1370982" indent="0">
              <a:buNone/>
              <a:defRPr sz="1600" b="1"/>
            </a:lvl4pPr>
            <a:lvl5pPr marL="1827978" indent="0">
              <a:buNone/>
              <a:defRPr sz="1600" b="1"/>
            </a:lvl5pPr>
            <a:lvl6pPr marL="2284971" indent="0">
              <a:buNone/>
              <a:defRPr sz="1600" b="1"/>
            </a:lvl6pPr>
            <a:lvl7pPr marL="2741964" indent="0">
              <a:buNone/>
              <a:defRPr sz="1600" b="1"/>
            </a:lvl7pPr>
            <a:lvl8pPr marL="3198960" indent="0">
              <a:buNone/>
              <a:defRPr sz="1600" b="1"/>
            </a:lvl8pPr>
            <a:lvl9pPr marL="3655955" indent="0">
              <a:buNone/>
              <a:defRPr sz="1600" b="1"/>
            </a:lvl9pPr>
          </a:lstStyle>
          <a:p>
            <a:pPr lvl="0"/>
            <a:r>
              <a:rPr lang="en-US"/>
              <a:t>Edit Master text styles</a:t>
            </a:r>
          </a:p>
        </p:txBody>
      </p:sp>
      <p:sp>
        <p:nvSpPr>
          <p:cNvPr id="4" name="Content Placeholder 3"/>
          <p:cNvSpPr>
            <a:spLocks noGrp="1"/>
          </p:cNvSpPr>
          <p:nvPr>
            <p:ph sz="half" idx="2"/>
          </p:nvPr>
        </p:nvSpPr>
        <p:spPr>
          <a:xfrm>
            <a:off x="839791" y="2505075"/>
            <a:ext cx="5157787" cy="3684588"/>
          </a:xfrm>
          <a:prstGeom prst="rect">
            <a:avLst/>
          </a:prstGeom>
        </p:spPr>
        <p:txBody>
          <a:bodyPr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lIns="91398" tIns="45699" rIns="91398" bIns="45699" anchor="b"/>
          <a:lstStyle>
            <a:lvl1pPr marL="0" indent="0">
              <a:buNone/>
              <a:defRPr sz="2400" b="1"/>
            </a:lvl1pPr>
            <a:lvl2pPr marL="456996" indent="0">
              <a:buNone/>
              <a:defRPr sz="2000" b="1"/>
            </a:lvl2pPr>
            <a:lvl3pPr marL="913989" indent="0">
              <a:buNone/>
              <a:defRPr sz="1800" b="1"/>
            </a:lvl3pPr>
            <a:lvl4pPr marL="1370982" indent="0">
              <a:buNone/>
              <a:defRPr sz="1600" b="1"/>
            </a:lvl4pPr>
            <a:lvl5pPr marL="1827978" indent="0">
              <a:buNone/>
              <a:defRPr sz="1600" b="1"/>
            </a:lvl5pPr>
            <a:lvl6pPr marL="2284971" indent="0">
              <a:buNone/>
              <a:defRPr sz="1600" b="1"/>
            </a:lvl6pPr>
            <a:lvl7pPr marL="2741964" indent="0">
              <a:buNone/>
              <a:defRPr sz="1600" b="1"/>
            </a:lvl7pPr>
            <a:lvl8pPr marL="3198960" indent="0">
              <a:buNone/>
              <a:defRPr sz="1600" b="1"/>
            </a:lvl8pPr>
            <a:lvl9pPr marL="3655955"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lIns="91398" tIns="45699" rIns="91398" bIns="4569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8" name="Footer Placeholder 7"/>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9" name="Slide Number Placeholder 8"/>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35535637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1169622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050667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7942108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8" name="Footer Placeholder 7"/>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9" name="Slide Number Placeholder 8"/>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2545988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4" name="Footer Placeholder 3"/>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5" name="Slide Number Placeholder 4"/>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5979702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3" name="Footer Placeholder 2"/>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4" name="Slide Number Placeholder 3"/>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1243708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366592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8565139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36354292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pPr defTabSz="914400"/>
            <a:fld id="{01831081-B931-4B96-85C3-2EBCA021A05C}" type="datetimeFigureOut">
              <a:rPr lang="en-US" smtClean="0">
                <a:solidFill>
                  <a:prstClr val="black"/>
                </a:solidFill>
              </a:rPr>
              <a:pPr defTabSz="914400"/>
              <a:t>5/20/2024</a:t>
            </a:fld>
            <a:endParaRPr lang="en-US" dirty="0">
              <a:solidFill>
                <a:prstClr val="black"/>
              </a:solidFill>
            </a:endParaRPr>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pPr defTabSz="914400"/>
            <a:endParaRPr lang="en-US" dirty="0">
              <a:solidFill>
                <a:prstClr val="black"/>
              </a:solidFill>
            </a:endParaRPr>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pPr defTabSz="914400"/>
            <a:fld id="{97A29102-7592-442B-911E-89EB0A6543D5}" type="slidenum">
              <a:rPr lang="en-US" smtClean="0">
                <a:solidFill>
                  <a:prstClr val="black"/>
                </a:solidFill>
              </a:rPr>
              <a:pPr defTabSz="914400"/>
              <a:t>‹#›</a:t>
            </a:fld>
            <a:endParaRPr lang="en-US" dirty="0">
              <a:solidFill>
                <a:prstClr val="black"/>
              </a:solidFill>
            </a:endParaRPr>
          </a:p>
        </p:txBody>
      </p:sp>
    </p:spTree>
    <p:extLst>
      <p:ext uri="{BB962C8B-B14F-4D97-AF65-F5344CB8AC3E}">
        <p14:creationId xmlns:p14="http://schemas.microsoft.com/office/powerpoint/2010/main" val="406554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5563"/>
          </a:xfrm>
          <a:prstGeom prst="rect">
            <a:avLst/>
          </a:prstGeom>
        </p:spPr>
        <p:txBody>
          <a:bodyPr lIns="91398" tIns="45699" rIns="91398" bIns="45699"/>
          <a:lstStyle/>
          <a:p>
            <a:r>
              <a:rPr lang="en-US"/>
              <a:t>Click to edit Master title style</a:t>
            </a:r>
          </a:p>
        </p:txBody>
      </p:sp>
      <p:sp>
        <p:nvSpPr>
          <p:cNvPr id="3" name="Date Placeholder 2"/>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4" name="Footer Placeholder 3"/>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5" name="Slide Number Placeholder 4"/>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26713437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2636302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36896078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4803684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0708670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500745" y="4793557"/>
            <a:ext cx="27432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9" name="Slide Number Placeholder 8"/>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4862700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500745" y="4793557"/>
            <a:ext cx="2743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5" name="Slide Number Placeholder 4"/>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13248738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00745" y="4793557"/>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4" name="Slide Number Placeholder 3"/>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42766447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7232847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500745" y="4793557"/>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6665485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99195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34379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500745" y="4793557"/>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119254" y="4610994"/>
            <a:ext cx="4114800" cy="365125"/>
          </a:xfrm>
          <a:prstGeom prst="rect">
            <a:avLst/>
          </a:prstGeom>
        </p:spPr>
        <p:txBody>
          <a:bodyPr/>
          <a:lstStyle/>
          <a:p>
            <a:r>
              <a:rPr lang="en-US"/>
              <a:t>Dr. Rao Muhammad Adeel Nawab</a:t>
            </a:r>
            <a:endParaRPr lang="en-US" dirty="0"/>
          </a:p>
        </p:txBody>
      </p:sp>
      <p:sp>
        <p:nvSpPr>
          <p:cNvPr id="6" name="Slide Number Placeholder 5"/>
          <p:cNvSpPr>
            <a:spLocks noGrp="1"/>
          </p:cNvSpPr>
          <p:nvPr>
            <p:ph type="sldNum" sz="quarter" idx="12"/>
          </p:nvPr>
        </p:nvSpPr>
        <p:spPr>
          <a:xfrm>
            <a:off x="8922327" y="4745931"/>
            <a:ext cx="2743200" cy="365125"/>
          </a:xfrm>
          <a:prstGeom prst="rect">
            <a:avLst/>
          </a:prstGeom>
        </p:spPr>
        <p:txBody>
          <a:bodyPr/>
          <a:lstStyle/>
          <a:p>
            <a:fld id="{97A29102-7592-442B-911E-89EB0A6543D5}" type="slidenum">
              <a:rPr lang="en-US" smtClean="0"/>
              <a:pPr/>
              <a:t>‹#›</a:t>
            </a:fld>
            <a:endParaRPr lang="en-US" dirty="0"/>
          </a:p>
        </p:txBody>
      </p:sp>
    </p:spTree>
    <p:extLst>
      <p:ext uri="{BB962C8B-B14F-4D97-AF65-F5344CB8AC3E}">
        <p14:creationId xmlns:p14="http://schemas.microsoft.com/office/powerpoint/2010/main" val="2726747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a:prstGeom prst="rect">
            <a:avLst/>
          </a:prstGeom>
        </p:spPr>
        <p:txBody>
          <a:bodyPr lIns="91398" tIns="45699" rIns="91398" bIns="45699"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0" cy="4873625"/>
          </a:xfrm>
          <a:prstGeom prst="rect">
            <a:avLst/>
          </a:prstGeom>
        </p:spPr>
        <p:txBody>
          <a:bodyPr lIns="91398" tIns="45699" rIns="91398" bIns="45699"/>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7" cy="3811588"/>
          </a:xfrm>
          <a:prstGeom prst="rect">
            <a:avLst/>
          </a:prstGeom>
        </p:spPr>
        <p:txBody>
          <a:bodyPr lIns="91398" tIns="45699" rIns="91398" bIns="45699"/>
          <a:lstStyle>
            <a:lvl1pPr marL="0" indent="0">
              <a:buNone/>
              <a:defRPr sz="1600"/>
            </a:lvl1pPr>
            <a:lvl2pPr marL="456996" indent="0">
              <a:buNone/>
              <a:defRPr sz="1400"/>
            </a:lvl2pPr>
            <a:lvl3pPr marL="913989" indent="0">
              <a:buNone/>
              <a:defRPr sz="1200"/>
            </a:lvl3pPr>
            <a:lvl4pPr marL="1370982" indent="0">
              <a:buNone/>
              <a:defRPr sz="1000"/>
            </a:lvl4pPr>
            <a:lvl5pPr marL="1827978" indent="0">
              <a:buNone/>
              <a:defRPr sz="1000"/>
            </a:lvl5pPr>
            <a:lvl6pPr marL="2284971" indent="0">
              <a:buNone/>
              <a:defRPr sz="1000"/>
            </a:lvl6pPr>
            <a:lvl7pPr marL="2741964" indent="0">
              <a:buNone/>
              <a:defRPr sz="1000"/>
            </a:lvl7pPr>
            <a:lvl8pPr marL="3198960" indent="0">
              <a:buNone/>
              <a:defRPr sz="1000"/>
            </a:lvl8pPr>
            <a:lvl9pPr marL="3655955" indent="0">
              <a:buNone/>
              <a:defRPr sz="1000"/>
            </a:lvl9pPr>
          </a:lstStyle>
          <a:p>
            <a:pPr lvl="0"/>
            <a:r>
              <a:rPr lang="en-US"/>
              <a:t>Edit Master text styles</a:t>
            </a:r>
          </a:p>
        </p:txBody>
      </p:sp>
      <p:sp>
        <p:nvSpPr>
          <p:cNvPr id="5" name="Date Placeholder 4"/>
          <p:cNvSpPr>
            <a:spLocks noGrp="1"/>
          </p:cNvSpPr>
          <p:nvPr>
            <p:ph type="dt" sz="half" idx="10"/>
          </p:nvPr>
        </p:nvSpPr>
        <p:spPr>
          <a:xfrm>
            <a:off x="3352800" y="4760309"/>
            <a:ext cx="2743200" cy="365125"/>
          </a:xfrm>
          <a:prstGeom prst="rect">
            <a:avLst/>
          </a:prstGeom>
        </p:spPr>
        <p:txBody>
          <a:bodyPr lIns="91398" tIns="45699" rIns="91398" bIns="45699"/>
          <a:lstStyle/>
          <a:p>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r>
              <a:rPr lang="en-US"/>
              <a:t>Dr. Rao Muhammad Adeel Nawab</a:t>
            </a:r>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F2D367CF-52EB-4749-B2AB-6AD54999878A}" type="slidenum">
              <a:rPr lang="en-US" smtClean="0"/>
              <a:pPr/>
              <a:t>‹#›</a:t>
            </a:fld>
            <a:endParaRPr lang="en-US" dirty="0"/>
          </a:p>
        </p:txBody>
      </p:sp>
    </p:spTree>
    <p:extLst>
      <p:ext uri="{BB962C8B-B14F-4D97-AF65-F5344CB8AC3E}">
        <p14:creationId xmlns:p14="http://schemas.microsoft.com/office/powerpoint/2010/main" val="273489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3"/>
          </p:nvPr>
        </p:nvSpPr>
        <p:spPr>
          <a:xfrm>
            <a:off x="4038600" y="6356353"/>
            <a:ext cx="4114800" cy="365125"/>
          </a:xfrm>
          <a:prstGeom prst="rect">
            <a:avLst/>
          </a:prstGeom>
        </p:spPr>
        <p:txBody>
          <a:bodyPr vert="horz" lIns="91398" tIns="45699" rIns="91398" bIns="45699" rtlCol="0" anchor="ctr"/>
          <a:lstStyle>
            <a:lvl1pPr algn="ctr">
              <a:defRPr sz="1200">
                <a:solidFill>
                  <a:schemeClr val="tx1">
                    <a:tint val="75000"/>
                  </a:schemeClr>
                </a:solidFill>
              </a:defRPr>
            </a:lvl1pPr>
          </a:lstStyle>
          <a:p>
            <a:r>
              <a:rPr lang="en-US"/>
              <a:t>Dr. Rao Muhammad Adeel Nawab</a:t>
            </a:r>
            <a:endParaRPr lang="en-US" dirty="0"/>
          </a:p>
        </p:txBody>
      </p:sp>
      <p:sp>
        <p:nvSpPr>
          <p:cNvPr id="11" name="Slide Number Placeholder 10"/>
          <p:cNvSpPr>
            <a:spLocks noGrp="1"/>
          </p:cNvSpPr>
          <p:nvPr>
            <p:ph type="sldNum" sz="quarter" idx="4"/>
          </p:nvPr>
        </p:nvSpPr>
        <p:spPr>
          <a:xfrm>
            <a:off x="8610600" y="6356353"/>
            <a:ext cx="2743200" cy="365125"/>
          </a:xfrm>
          <a:prstGeom prst="rect">
            <a:avLst/>
          </a:prstGeom>
        </p:spPr>
        <p:txBody>
          <a:bodyPr vert="horz" lIns="91398" tIns="45699" rIns="91398" bIns="45699" rtlCol="0" anchor="ctr"/>
          <a:lstStyle>
            <a:lvl1pPr algn="r">
              <a:defRPr sz="1200">
                <a:solidFill>
                  <a:schemeClr val="tx1">
                    <a:tint val="75000"/>
                  </a:schemeClr>
                </a:solidFill>
              </a:defRPr>
            </a:lvl1pPr>
          </a:lstStyle>
          <a:p>
            <a:fld id="{B7CD0890-4D5C-496A-ABB2-2F3D946F5705}" type="slidenum">
              <a:rPr lang="en-US" smtClean="0"/>
              <a:pPr/>
              <a:t>‹#›</a:t>
            </a:fld>
            <a:endParaRPr lang="en-US" dirty="0"/>
          </a:p>
        </p:txBody>
      </p:sp>
    </p:spTree>
    <p:extLst>
      <p:ext uri="{BB962C8B-B14F-4D97-AF65-F5344CB8AC3E}">
        <p14:creationId xmlns:p14="http://schemas.microsoft.com/office/powerpoint/2010/main" val="2668830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3" r:id="rId13"/>
  </p:sldLayoutIdLst>
  <p:hf sldNum="0" hdr="0" ftr="0" dt="0"/>
  <p:txStyles>
    <p:titleStyle>
      <a:lvl1pPr algn="l" defTabSz="91398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98" indent="-228498" algn="l" defTabSz="91398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91" indent="-228498" algn="l" defTabSz="91398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4" indent="-228498" algn="l" defTabSz="91398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75"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469"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62"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58"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51"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89" rtl="0" eaLnBrk="1" latinLnBrk="0" hangingPunct="1">
        <a:defRPr sz="1800" kern="1200">
          <a:solidFill>
            <a:schemeClr val="tx1"/>
          </a:solidFill>
          <a:latin typeface="+mn-lt"/>
          <a:ea typeface="+mn-ea"/>
          <a:cs typeface="+mn-cs"/>
        </a:defRPr>
      </a:lvl1pPr>
      <a:lvl2pPr marL="456996" algn="l" defTabSz="913989" rtl="0" eaLnBrk="1" latinLnBrk="0" hangingPunct="1">
        <a:defRPr sz="1800" kern="1200">
          <a:solidFill>
            <a:schemeClr val="tx1"/>
          </a:solidFill>
          <a:latin typeface="+mn-lt"/>
          <a:ea typeface="+mn-ea"/>
          <a:cs typeface="+mn-cs"/>
        </a:defRPr>
      </a:lvl2pPr>
      <a:lvl3pPr marL="913989" algn="l" defTabSz="913989" rtl="0" eaLnBrk="1" latinLnBrk="0" hangingPunct="1">
        <a:defRPr sz="1800" kern="1200">
          <a:solidFill>
            <a:schemeClr val="tx1"/>
          </a:solidFill>
          <a:latin typeface="+mn-lt"/>
          <a:ea typeface="+mn-ea"/>
          <a:cs typeface="+mn-cs"/>
        </a:defRPr>
      </a:lvl3pPr>
      <a:lvl4pPr marL="1370982" algn="l" defTabSz="913989" rtl="0" eaLnBrk="1" latinLnBrk="0" hangingPunct="1">
        <a:defRPr sz="1800" kern="1200">
          <a:solidFill>
            <a:schemeClr val="tx1"/>
          </a:solidFill>
          <a:latin typeface="+mn-lt"/>
          <a:ea typeface="+mn-ea"/>
          <a:cs typeface="+mn-cs"/>
        </a:defRPr>
      </a:lvl4pPr>
      <a:lvl5pPr marL="1827978" algn="l" defTabSz="913989" rtl="0" eaLnBrk="1" latinLnBrk="0" hangingPunct="1">
        <a:defRPr sz="1800" kern="1200">
          <a:solidFill>
            <a:schemeClr val="tx1"/>
          </a:solidFill>
          <a:latin typeface="+mn-lt"/>
          <a:ea typeface="+mn-ea"/>
          <a:cs typeface="+mn-cs"/>
        </a:defRPr>
      </a:lvl5pPr>
      <a:lvl6pPr marL="2284971" algn="l" defTabSz="913989" rtl="0" eaLnBrk="1" latinLnBrk="0" hangingPunct="1">
        <a:defRPr sz="1800" kern="1200">
          <a:solidFill>
            <a:schemeClr val="tx1"/>
          </a:solidFill>
          <a:latin typeface="+mn-lt"/>
          <a:ea typeface="+mn-ea"/>
          <a:cs typeface="+mn-cs"/>
        </a:defRPr>
      </a:lvl6pPr>
      <a:lvl7pPr marL="2741964" algn="l" defTabSz="913989" rtl="0" eaLnBrk="1" latinLnBrk="0" hangingPunct="1">
        <a:defRPr sz="1800" kern="1200">
          <a:solidFill>
            <a:schemeClr val="tx1"/>
          </a:solidFill>
          <a:latin typeface="+mn-lt"/>
          <a:ea typeface="+mn-ea"/>
          <a:cs typeface="+mn-cs"/>
        </a:defRPr>
      </a:lvl7pPr>
      <a:lvl8pPr marL="3198960" algn="l" defTabSz="913989" rtl="0" eaLnBrk="1" latinLnBrk="0" hangingPunct="1">
        <a:defRPr sz="1800" kern="1200">
          <a:solidFill>
            <a:schemeClr val="tx1"/>
          </a:solidFill>
          <a:latin typeface="+mn-lt"/>
          <a:ea typeface="+mn-ea"/>
          <a:cs typeface="+mn-cs"/>
        </a:defRPr>
      </a:lvl8pPr>
      <a:lvl9pPr marL="3655955" algn="l" defTabSz="9139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3"/>
          </a:xfrm>
          <a:prstGeom prst="rect">
            <a:avLst/>
          </a:prstGeom>
        </p:spPr>
        <p:txBody>
          <a:bodyPr vert="horz" lIns="91398" tIns="45699" rIns="91398" bIns="45699"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398" tIns="45699" rIns="91398" bIns="4569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60" y="6288087"/>
            <a:ext cx="5662353" cy="501650"/>
          </a:xfrm>
          <a:prstGeom prst="rect">
            <a:avLst/>
          </a:prstGeom>
        </p:spPr>
        <p:txBody>
          <a:bodyPr lIns="91398" tIns="45699" rIns="91398" bIns="45699"/>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90"/>
            <a:ext cx="2743200" cy="365125"/>
          </a:xfrm>
          <a:prstGeom prst="rect">
            <a:avLst/>
          </a:prstGeom>
        </p:spPr>
        <p:txBody>
          <a:bodyPr lIns="91398" tIns="45699" rIns="91398" bIns="45699"/>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828664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hf sldNum="0" hdr="0" ftr="0" dt="0"/>
  <p:txStyles>
    <p:titleStyle>
      <a:lvl1pPr algn="l" defTabSz="91398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98" indent="-228498" algn="l" defTabSz="91398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91" indent="-228498" algn="l" defTabSz="91398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4" indent="-228498" algn="l" defTabSz="91398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75"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469"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62"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58"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51" indent="-228498" algn="l" defTabSz="9139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89" rtl="0" eaLnBrk="1" latinLnBrk="0" hangingPunct="1">
        <a:defRPr sz="1800" kern="1200">
          <a:solidFill>
            <a:schemeClr val="tx1"/>
          </a:solidFill>
          <a:latin typeface="+mn-lt"/>
          <a:ea typeface="+mn-ea"/>
          <a:cs typeface="+mn-cs"/>
        </a:defRPr>
      </a:lvl1pPr>
      <a:lvl2pPr marL="456996" algn="l" defTabSz="913989" rtl="0" eaLnBrk="1" latinLnBrk="0" hangingPunct="1">
        <a:defRPr sz="1800" kern="1200">
          <a:solidFill>
            <a:schemeClr val="tx1"/>
          </a:solidFill>
          <a:latin typeface="+mn-lt"/>
          <a:ea typeface="+mn-ea"/>
          <a:cs typeface="+mn-cs"/>
        </a:defRPr>
      </a:lvl2pPr>
      <a:lvl3pPr marL="913989" algn="l" defTabSz="913989" rtl="0" eaLnBrk="1" latinLnBrk="0" hangingPunct="1">
        <a:defRPr sz="1800" kern="1200">
          <a:solidFill>
            <a:schemeClr val="tx1"/>
          </a:solidFill>
          <a:latin typeface="+mn-lt"/>
          <a:ea typeface="+mn-ea"/>
          <a:cs typeface="+mn-cs"/>
        </a:defRPr>
      </a:lvl3pPr>
      <a:lvl4pPr marL="1370982" algn="l" defTabSz="913989" rtl="0" eaLnBrk="1" latinLnBrk="0" hangingPunct="1">
        <a:defRPr sz="1800" kern="1200">
          <a:solidFill>
            <a:schemeClr val="tx1"/>
          </a:solidFill>
          <a:latin typeface="+mn-lt"/>
          <a:ea typeface="+mn-ea"/>
          <a:cs typeface="+mn-cs"/>
        </a:defRPr>
      </a:lvl4pPr>
      <a:lvl5pPr marL="1827978" algn="l" defTabSz="913989" rtl="0" eaLnBrk="1" latinLnBrk="0" hangingPunct="1">
        <a:defRPr sz="1800" kern="1200">
          <a:solidFill>
            <a:schemeClr val="tx1"/>
          </a:solidFill>
          <a:latin typeface="+mn-lt"/>
          <a:ea typeface="+mn-ea"/>
          <a:cs typeface="+mn-cs"/>
        </a:defRPr>
      </a:lvl5pPr>
      <a:lvl6pPr marL="2284971" algn="l" defTabSz="913989" rtl="0" eaLnBrk="1" latinLnBrk="0" hangingPunct="1">
        <a:defRPr sz="1800" kern="1200">
          <a:solidFill>
            <a:schemeClr val="tx1"/>
          </a:solidFill>
          <a:latin typeface="+mn-lt"/>
          <a:ea typeface="+mn-ea"/>
          <a:cs typeface="+mn-cs"/>
        </a:defRPr>
      </a:lvl6pPr>
      <a:lvl7pPr marL="2741964" algn="l" defTabSz="913989" rtl="0" eaLnBrk="1" latinLnBrk="0" hangingPunct="1">
        <a:defRPr sz="1800" kern="1200">
          <a:solidFill>
            <a:schemeClr val="tx1"/>
          </a:solidFill>
          <a:latin typeface="+mn-lt"/>
          <a:ea typeface="+mn-ea"/>
          <a:cs typeface="+mn-cs"/>
        </a:defRPr>
      </a:lvl7pPr>
      <a:lvl8pPr marL="3198960" algn="l" defTabSz="913989" rtl="0" eaLnBrk="1" latinLnBrk="0" hangingPunct="1">
        <a:defRPr sz="1800" kern="1200">
          <a:solidFill>
            <a:schemeClr val="tx1"/>
          </a:solidFill>
          <a:latin typeface="+mn-lt"/>
          <a:ea typeface="+mn-ea"/>
          <a:cs typeface="+mn-cs"/>
        </a:defRPr>
      </a:lvl8pPr>
      <a:lvl9pPr marL="3655955" algn="l" defTabSz="9139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370" tIns="45685" rIns="91370" bIns="4568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370" tIns="45685" rIns="91370" bIns="4568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62" y="6288087"/>
            <a:ext cx="5662353" cy="501650"/>
          </a:xfrm>
          <a:prstGeom prst="rect">
            <a:avLst/>
          </a:prstGeom>
        </p:spPr>
        <p:txBody>
          <a:bodyPr lIns="91370" tIns="45685" rIns="91370" bIns="45685"/>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92"/>
            <a:ext cx="2743200" cy="365125"/>
          </a:xfrm>
          <a:prstGeom prst="rect">
            <a:avLst/>
          </a:prstGeom>
        </p:spPr>
        <p:txBody>
          <a:bodyPr lIns="91370" tIns="45685" rIns="91370" bIns="45685"/>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4185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hf sldNum="0" hdr="0" ftr="0" dt="0"/>
  <p:txStyles>
    <p:titleStyle>
      <a:lvl1pPr algn="l" defTabSz="91371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30" indent="-228430" algn="l" defTabSz="91371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285" indent="-228430" algn="l" defTabSz="91371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141" indent="-228430" algn="l" defTabSz="91371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000"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5859"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2715"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9570"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6430"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3285" indent="-228430" algn="l" defTabSz="9137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15" rtl="0" eaLnBrk="1" latinLnBrk="0" hangingPunct="1">
        <a:defRPr sz="1800" kern="1200">
          <a:solidFill>
            <a:schemeClr val="tx1"/>
          </a:solidFill>
          <a:latin typeface="+mn-lt"/>
          <a:ea typeface="+mn-ea"/>
          <a:cs typeface="+mn-cs"/>
        </a:defRPr>
      </a:lvl1pPr>
      <a:lvl2pPr marL="456860" algn="l" defTabSz="913715" rtl="0" eaLnBrk="1" latinLnBrk="0" hangingPunct="1">
        <a:defRPr sz="1800" kern="1200">
          <a:solidFill>
            <a:schemeClr val="tx1"/>
          </a:solidFill>
          <a:latin typeface="+mn-lt"/>
          <a:ea typeface="+mn-ea"/>
          <a:cs typeface="+mn-cs"/>
        </a:defRPr>
      </a:lvl2pPr>
      <a:lvl3pPr marL="913715" algn="l" defTabSz="913715" rtl="0" eaLnBrk="1" latinLnBrk="0" hangingPunct="1">
        <a:defRPr sz="1800" kern="1200">
          <a:solidFill>
            <a:schemeClr val="tx1"/>
          </a:solidFill>
          <a:latin typeface="+mn-lt"/>
          <a:ea typeface="+mn-ea"/>
          <a:cs typeface="+mn-cs"/>
        </a:defRPr>
      </a:lvl3pPr>
      <a:lvl4pPr marL="1370570" algn="l" defTabSz="913715" rtl="0" eaLnBrk="1" latinLnBrk="0" hangingPunct="1">
        <a:defRPr sz="1800" kern="1200">
          <a:solidFill>
            <a:schemeClr val="tx1"/>
          </a:solidFill>
          <a:latin typeface="+mn-lt"/>
          <a:ea typeface="+mn-ea"/>
          <a:cs typeface="+mn-cs"/>
        </a:defRPr>
      </a:lvl4pPr>
      <a:lvl5pPr marL="1827430" algn="l" defTabSz="913715" rtl="0" eaLnBrk="1" latinLnBrk="0" hangingPunct="1">
        <a:defRPr sz="1800" kern="1200">
          <a:solidFill>
            <a:schemeClr val="tx1"/>
          </a:solidFill>
          <a:latin typeface="+mn-lt"/>
          <a:ea typeface="+mn-ea"/>
          <a:cs typeface="+mn-cs"/>
        </a:defRPr>
      </a:lvl5pPr>
      <a:lvl6pPr marL="2284285" algn="l" defTabSz="913715" rtl="0" eaLnBrk="1" latinLnBrk="0" hangingPunct="1">
        <a:defRPr sz="1800" kern="1200">
          <a:solidFill>
            <a:schemeClr val="tx1"/>
          </a:solidFill>
          <a:latin typeface="+mn-lt"/>
          <a:ea typeface="+mn-ea"/>
          <a:cs typeface="+mn-cs"/>
        </a:defRPr>
      </a:lvl6pPr>
      <a:lvl7pPr marL="2741142" algn="l" defTabSz="913715" rtl="0" eaLnBrk="1" latinLnBrk="0" hangingPunct="1">
        <a:defRPr sz="1800" kern="1200">
          <a:solidFill>
            <a:schemeClr val="tx1"/>
          </a:solidFill>
          <a:latin typeface="+mn-lt"/>
          <a:ea typeface="+mn-ea"/>
          <a:cs typeface="+mn-cs"/>
        </a:defRPr>
      </a:lvl7pPr>
      <a:lvl8pPr marL="3198000" algn="l" defTabSz="913715" rtl="0" eaLnBrk="1" latinLnBrk="0" hangingPunct="1">
        <a:defRPr sz="1800" kern="1200">
          <a:solidFill>
            <a:schemeClr val="tx1"/>
          </a:solidFill>
          <a:latin typeface="+mn-lt"/>
          <a:ea typeface="+mn-ea"/>
          <a:cs typeface="+mn-cs"/>
        </a:defRPr>
      </a:lvl8pPr>
      <a:lvl9pPr marL="3654859" algn="l" defTabSz="9137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57" y="6288087"/>
            <a:ext cx="5662353" cy="501650"/>
          </a:xfrm>
          <a:prstGeom prst="rect">
            <a:avLst/>
          </a:prstGeom>
        </p:spPr>
        <p:txBody>
          <a:bodyPr/>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8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65947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57" y="6288087"/>
            <a:ext cx="5662353" cy="501650"/>
          </a:xfrm>
          <a:prstGeom prst="rect">
            <a:avLst/>
          </a:prstGeom>
        </p:spPr>
        <p:txBody>
          <a:bodyPr/>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8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05184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57" y="6288087"/>
            <a:ext cx="5662353" cy="501650"/>
          </a:xfrm>
          <a:prstGeom prst="rect">
            <a:avLst/>
          </a:prstGeom>
        </p:spPr>
        <p:txBody>
          <a:bodyPr/>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8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260682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p:nvSpPr>
        <p:spPr>
          <a:xfrm>
            <a:off x="764757" y="6288087"/>
            <a:ext cx="5662353" cy="501650"/>
          </a:xfrm>
          <a:prstGeom prst="rect">
            <a:avLst/>
          </a:prstGeom>
        </p:spPr>
        <p:txBody>
          <a:bodyPr/>
          <a:lstStyle>
            <a:defPPr>
              <a:defRPr lang="en-US"/>
            </a:defPPr>
            <a:lvl1pPr marL="0" algn="l" defTabSz="914400" rtl="0" eaLnBrk="1" latinLnBrk="0" hangingPunct="1">
              <a:defRPr sz="2400" b="0" i="0" kern="1200">
                <a:solidFill>
                  <a:srgbClr val="4C287F"/>
                </a:solidFill>
                <a:latin typeface="El Messiri" panose="00000500000000000000" pitchFamily="50" charset="-78"/>
                <a:ea typeface="+mn-ea"/>
                <a:cs typeface="El Messiri" panose="00000500000000000000" pitchFamily="50"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latin typeface="Lato Medium" panose="020F0502020204030203" pitchFamily="34" charset="0"/>
                <a:ea typeface="Lato Medium" panose="020F0502020204030203" pitchFamily="34" charset="0"/>
                <a:cs typeface="Lato Medium" panose="020F0502020204030203" pitchFamily="34" charset="0"/>
              </a:rPr>
              <a:t>Dr. Rao Muhammad Adeel Nawab</a:t>
            </a:r>
          </a:p>
        </p:txBody>
      </p:sp>
      <p:sp>
        <p:nvSpPr>
          <p:cNvPr id="10" name="Slide Number Placeholder 5"/>
          <p:cNvSpPr txBox="1">
            <a:spLocks/>
          </p:cNvSpPr>
          <p:nvPr/>
        </p:nvSpPr>
        <p:spPr>
          <a:xfrm>
            <a:off x="8610600" y="628808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El Messiri" panose="00000500000000000000" pitchFamily="50" charset="-78"/>
                <a:ea typeface="+mn-ea"/>
                <a:cs typeface="El Messiri" panose="00000500000000000000" pitchFamily="50" charset="-78"/>
              </a:defRPr>
            </a:lvl1pPr>
            <a:lvl2pPr marL="457200" algn="r" defTabSz="914400" rtl="0" eaLnBrk="1" latinLnBrk="0" hangingPunct="1">
              <a:defRPr sz="1800" kern="1200">
                <a:solidFill>
                  <a:srgbClr val="4C287F"/>
                </a:solidFill>
                <a:latin typeface="El Messiri" panose="00000500000000000000" pitchFamily="50" charset="-78"/>
                <a:ea typeface="+mn-ea"/>
                <a:cs typeface="El Messiri" panose="00000500000000000000" pitchFamily="50" charset="-78"/>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fld id="{F2D367CF-52EB-4749-B2AB-6AD54999878A}" type="slidenum">
              <a:rPr lang="en-US" b="1" smtClean="0">
                <a:latin typeface="Segoe UI" panose="020B0502040204020203" pitchFamily="34" charset="0"/>
                <a:cs typeface="Segoe UI" panose="020B0502040204020203" pitchFamily="34" charset="0"/>
              </a:rPr>
              <a:pPr lvl="1"/>
              <a:t>‹#›</a:t>
            </a:fld>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0632952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59.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3" Type="http://schemas.openxmlformats.org/officeDocument/2006/relationships/hyperlink" Target="https://www.geeksforgeeks.org/deep-learning-tutorial/" TargetMode="External"/><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9.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hyperlink" Target="https://www.mygreatlearning.com/blog/what-is-machine-learning/" TargetMode="Externa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3" Type="http://schemas.openxmlformats.org/officeDocument/2006/relationships/hyperlink" Target="https://www.mygreatlearning.com/" TargetMode="External"/><Relationship Id="rId2" Type="http://schemas.openxmlformats.org/officeDocument/2006/relationships/slideLayout" Target="../slideLayouts/slideLayout60.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9.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3" Type="http://schemas.openxmlformats.org/officeDocument/2006/relationships/hyperlink" Target="http://ufldl.stanford.edu/tutorial/supervised/SoftmaxRegression/" TargetMode="External"/><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693" y="2621310"/>
            <a:ext cx="11916614" cy="1569660"/>
          </a:xfrm>
          <a:prstGeom prst="rect">
            <a:avLst/>
          </a:prstGeom>
        </p:spPr>
        <p:txBody>
          <a:bodyPr wrap="square" lIns="91398" tIns="45699" rIns="91398" bIns="45699">
            <a:spAutoFit/>
          </a:bodyPr>
          <a:lstStyle/>
          <a:p>
            <a:pPr algn="ctr"/>
            <a:r>
              <a:rPr lang="ur-PK" sz="9600" dirty="0">
                <a:solidFill>
                  <a:srgbClr val="4C287F"/>
                </a:solidFill>
                <a:latin typeface="Ara Alharbi Syria-Alqusair" panose="00000500000000000000" pitchFamily="2" charset="-78"/>
                <a:cs typeface="Ara Alharbi Syria-Alqusair" panose="00000500000000000000" pitchFamily="2" charset="-78"/>
              </a:rPr>
              <a:t>بِسْمِ اللهِ الرَّحْمٰنِ الرَّحِيْمِ</a:t>
            </a:r>
            <a:endParaRPr lang="en-US" sz="9600" dirty="0">
              <a:solidFill>
                <a:srgbClr val="4C287F"/>
              </a:solidFill>
              <a:latin typeface="Ara Alharbi Syria-Alqusair" panose="00000500000000000000" pitchFamily="2" charset="-78"/>
              <a:cs typeface="Ara Alharbi Syria-Alqusair" panose="00000500000000000000" pitchFamily="2" charset="-78"/>
            </a:endParaRPr>
          </a:p>
        </p:txBody>
      </p:sp>
      <p:cxnSp>
        <p:nvCxnSpPr>
          <p:cNvPr id="5" name="Straight Connector 4"/>
          <p:cNvCxnSpPr/>
          <p:nvPr/>
        </p:nvCxnSpPr>
        <p:spPr>
          <a:xfrm>
            <a:off x="609600" y="2057400"/>
            <a:ext cx="10972800" cy="0"/>
          </a:xfrm>
          <a:prstGeom prst="line">
            <a:avLst/>
          </a:prstGeom>
          <a:ln w="76200">
            <a:solidFill>
              <a:srgbClr val="4C287F"/>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4754880"/>
            <a:ext cx="10972800" cy="0"/>
          </a:xfrm>
          <a:prstGeom prst="line">
            <a:avLst/>
          </a:prstGeom>
          <a:ln w="76200">
            <a:solidFill>
              <a:srgbClr val="4C28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33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Example - Language Modelling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672244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
            <a:extLst>
              <a:ext uri="{FF2B5EF4-FFF2-40B4-BE49-F238E27FC236}">
                <a16:creationId xmlns:a16="http://schemas.microsoft.com/office/drawing/2014/main" id="{9413CC91-00EB-EED2-BF77-42056887D46B}"/>
              </a:ext>
            </a:extLst>
          </p:cNvPr>
          <p:cNvSpPr>
            <a:spLocks noChangeArrowheads="1"/>
          </p:cNvSpPr>
          <p:nvPr/>
        </p:nvSpPr>
        <p:spPr bwMode="auto">
          <a:xfrm>
            <a:off x="939595" y="1359392"/>
            <a:ext cx="10515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800" b="0" i="0" dirty="0">
                <a:solidFill>
                  <a:srgbClr val="171717"/>
                </a:solidFill>
                <a:effectLst/>
                <a:highlight>
                  <a:srgbClr val="FFFFFF"/>
                </a:highlight>
                <a:latin typeface="-apple-system"/>
              </a:rPr>
              <a:t>W</a:t>
            </a:r>
            <a:r>
              <a:rPr lang="en-US" sz="4000" b="0" i="0" dirty="0">
                <a:solidFill>
                  <a:srgbClr val="171717"/>
                </a:solidFill>
                <a:effectLst/>
                <a:highlight>
                  <a:srgbClr val="FFFFFF"/>
                </a:highlight>
                <a:latin typeface="-apple-system"/>
              </a:rPr>
              <a:t>hy did we think of these words as the best choices, rather than ‘opened their </a:t>
            </a:r>
          </a:p>
          <a:p>
            <a:pPr marL="0" marR="0" lvl="0" indent="0" algn="l" defTabSz="914400" rtl="0" eaLnBrk="0" fontAlgn="base" latinLnBrk="0" hangingPunct="0">
              <a:lnSpc>
                <a:spcPct val="100000"/>
              </a:lnSpc>
              <a:spcBef>
                <a:spcPct val="0"/>
              </a:spcBef>
              <a:spcAft>
                <a:spcPct val="0"/>
              </a:spcAft>
              <a:buClrTx/>
              <a:buSzTx/>
              <a:buFontTx/>
              <a:buNone/>
              <a:tabLst/>
            </a:pPr>
            <a:r>
              <a:rPr lang="en-US" sz="4000" b="1" i="0" dirty="0">
                <a:solidFill>
                  <a:srgbClr val="171717"/>
                </a:solidFill>
                <a:effectLst/>
                <a:highlight>
                  <a:srgbClr val="FFFFFF"/>
                </a:highlight>
                <a:latin typeface="-apple-system"/>
              </a:rPr>
              <a:t>doors</a:t>
            </a:r>
            <a:r>
              <a:rPr lang="en-US" sz="4000" b="0" i="0" dirty="0">
                <a:solidFill>
                  <a:srgbClr val="171717"/>
                </a:solidFill>
                <a:effectLst/>
                <a:highlight>
                  <a:srgbClr val="FFFFFF"/>
                </a:highlight>
                <a:latin typeface="-apple-system"/>
              </a:rPr>
              <a:t> or </a:t>
            </a:r>
            <a:r>
              <a:rPr lang="en-US" sz="4000" b="1" i="0" dirty="0">
                <a:solidFill>
                  <a:srgbClr val="171717"/>
                </a:solidFill>
                <a:effectLst/>
                <a:highlight>
                  <a:srgbClr val="FFFFFF"/>
                </a:highlight>
                <a:latin typeface="-apple-system"/>
              </a:rPr>
              <a:t>windows’</a:t>
            </a:r>
            <a:r>
              <a:rPr lang="en-US" sz="4000" b="0" i="0" dirty="0">
                <a:solidFill>
                  <a:srgbClr val="171717"/>
                </a:solidFill>
                <a:effectLst/>
                <a:highlight>
                  <a:srgbClr val="FFFFFF"/>
                </a:highlight>
                <a:latin typeface="-apple-system"/>
              </a:rPr>
              <a:t>?</a:t>
            </a:r>
            <a:endParaRPr lang="en-US" altLang="en-PK" sz="3800" dirty="0">
              <a:solidFill>
                <a:srgbClr val="171717"/>
              </a:solidFill>
              <a:highlight>
                <a:srgbClr val="FFFFFF"/>
              </a:highlight>
              <a:latin typeface="-apple-system"/>
            </a:endParaRPr>
          </a:p>
        </p:txBody>
      </p:sp>
    </p:spTree>
    <p:extLst>
      <p:ext uri="{BB962C8B-B14F-4D97-AF65-F5344CB8AC3E}">
        <p14:creationId xmlns:p14="http://schemas.microsoft.com/office/powerpoint/2010/main" val="1550293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2"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en-US"/>
          </a:p>
        </p:txBody>
      </p:sp>
      <p:sp>
        <p:nvSpPr>
          <p:cNvPr id="8" name="TextBox 7">
            <a:extLst>
              <a:ext uri="{FF2B5EF4-FFF2-40B4-BE49-F238E27FC236}">
                <a16:creationId xmlns:a16="http://schemas.microsoft.com/office/drawing/2014/main" id="{662CB1DD-D0E6-4BC7-BF82-6F2EF9B65413}"/>
              </a:ext>
            </a:extLst>
          </p:cNvPr>
          <p:cNvSpPr txBox="1"/>
          <p:nvPr/>
        </p:nvSpPr>
        <p:spPr>
          <a:xfrm>
            <a:off x="4276227" y="3094279"/>
            <a:ext cx="7915770" cy="830997"/>
          </a:xfrm>
          <a:prstGeom prst="rect">
            <a:avLst/>
          </a:prstGeom>
          <a:noFill/>
        </p:spPr>
        <p:txBody>
          <a:bodyPr wrap="square" lIns="0" tIns="0" rIns="0" bIns="0" rtlCol="0">
            <a:spAutoFit/>
          </a:bodyPr>
          <a:lstStyle/>
          <a:p>
            <a:pPr algn="ctr"/>
            <a:r>
              <a:rPr lang="en-US" sz="5400" b="1" i="1" dirty="0">
                <a:latin typeface="Segoe UI" pitchFamily="34" charset="0"/>
                <a:cs typeface="Segoe UI" pitchFamily="34" charset="0"/>
              </a:rPr>
              <a:t>LLM</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FAED063E-AD16-4A9D-8C36-909EC15FDC62}"/>
              </a:ext>
            </a:extLst>
          </p:cNvPr>
          <p:cNvSpPr/>
          <p:nvPr/>
        </p:nvSpPr>
        <p:spPr>
          <a:xfrm>
            <a:off x="3" y="3603174"/>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defRPr/>
            </a:pPr>
            <a:endParaRPr lang="en-US">
              <a:solidFill>
                <a:prstClr val="white"/>
              </a:solidFill>
              <a:latin typeface="Calibri" panose="020F0502020204030204"/>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7"/>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6"/>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E0A13-1865-CCE4-E8E6-88BD45B80009}"/>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823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Large Language Model — LLM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6344410" cy="4496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1408301"/>
            <a:ext cx="11145593" cy="5078313"/>
          </a:xfrm>
          <a:prstGeom prst="rect">
            <a:avLst/>
          </a:prstGeom>
          <a:noFill/>
        </p:spPr>
        <p:txBody>
          <a:bodyPr wrap="square">
            <a:spAutoFit/>
          </a:bodyPr>
          <a:lstStyle/>
          <a:p>
            <a:pPr algn="just"/>
            <a:r>
              <a:rPr lang="en-US" sz="3600" b="0" i="0" dirty="0">
                <a:solidFill>
                  <a:srgbClr val="273239"/>
                </a:solidFill>
                <a:effectLst/>
                <a:highlight>
                  <a:srgbClr val="FFFFFF"/>
                </a:highlight>
                <a:latin typeface="Nunito" pitchFamily="2" charset="0"/>
              </a:rPr>
              <a:t>Is a LM technique which employe </a:t>
            </a:r>
            <a:r>
              <a:rPr lang="en-US" sz="3600" dirty="0">
                <a:solidFill>
                  <a:srgbClr val="273239"/>
                </a:solidFill>
                <a:highlight>
                  <a:srgbClr val="FFFFFF"/>
                </a:highlight>
                <a:latin typeface="Nunito" pitchFamily="2" charset="0"/>
              </a:rPr>
              <a:t>N</a:t>
            </a:r>
            <a:r>
              <a:rPr lang="en-US" sz="3600" b="0" i="0" dirty="0">
                <a:solidFill>
                  <a:srgbClr val="273239"/>
                </a:solidFill>
                <a:effectLst/>
                <a:highlight>
                  <a:srgbClr val="FFFFFF"/>
                </a:highlight>
                <a:latin typeface="Nunito" pitchFamily="2" charset="0"/>
              </a:rPr>
              <a:t>eural </a:t>
            </a:r>
            <a:r>
              <a:rPr lang="en-US" sz="3600" dirty="0">
                <a:solidFill>
                  <a:srgbClr val="273239"/>
                </a:solidFill>
                <a:highlight>
                  <a:srgbClr val="FFFFFF"/>
                </a:highlight>
                <a:latin typeface="Nunito" pitchFamily="2" charset="0"/>
              </a:rPr>
              <a:t>N</a:t>
            </a:r>
            <a:r>
              <a:rPr lang="en-US" sz="3600" b="0" i="0" dirty="0">
                <a:solidFill>
                  <a:srgbClr val="273239"/>
                </a:solidFill>
                <a:effectLst/>
                <a:highlight>
                  <a:srgbClr val="FFFFFF"/>
                </a:highlight>
                <a:latin typeface="Nunito" pitchFamily="2" charset="0"/>
              </a:rPr>
              <a:t>etwork (NN) technique with extensive parameters for advanced language processing.</a:t>
            </a:r>
          </a:p>
          <a:p>
            <a:pPr algn="just"/>
            <a:endParaRPr lang="en-US" sz="3600" dirty="0">
              <a:solidFill>
                <a:srgbClr val="273239"/>
              </a:solidFill>
              <a:highlight>
                <a:srgbClr val="FFFFFF"/>
              </a:highlight>
              <a:latin typeface="Nunito" pitchFamily="2" charset="0"/>
            </a:endParaRPr>
          </a:p>
          <a:p>
            <a:pPr lvl="2" algn="just"/>
            <a:r>
              <a:rPr lang="en-US" sz="3600" dirty="0">
                <a:solidFill>
                  <a:srgbClr val="273239"/>
                </a:solidFill>
                <a:highlight>
                  <a:srgbClr val="FFFFFF"/>
                </a:highlight>
                <a:latin typeface="Nunito" pitchFamily="2" charset="0"/>
              </a:rPr>
              <a:t>W</a:t>
            </a:r>
            <a:r>
              <a:rPr lang="en-US" sz="3600" b="0" i="0" dirty="0">
                <a:solidFill>
                  <a:srgbClr val="273239"/>
                </a:solidFill>
                <a:effectLst/>
                <a:highlight>
                  <a:srgbClr val="FFFFFF"/>
                </a:highlight>
                <a:latin typeface="Nunito" pitchFamily="2" charset="0"/>
              </a:rPr>
              <a:t>ith lots of parameters to process and understand human languages or text using self-supervised learning techniques.</a:t>
            </a:r>
            <a:endParaRPr lang="en-US" sz="3600" dirty="0">
              <a:solidFill>
                <a:srgbClr val="242424"/>
              </a:solidFill>
              <a:highlight>
                <a:srgbClr val="FFFFFF"/>
              </a:highlight>
              <a:latin typeface="source-serif-pro"/>
            </a:endParaRPr>
          </a:p>
          <a:p>
            <a:pPr algn="just"/>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432920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Large Language Model — LLM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6344410" cy="4496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1408301"/>
            <a:ext cx="11145593" cy="4524315"/>
          </a:xfrm>
          <a:prstGeom prst="rect">
            <a:avLst/>
          </a:prstGeom>
          <a:noFill/>
        </p:spPr>
        <p:txBody>
          <a:bodyPr wrap="square">
            <a:spAutoFit/>
          </a:bodyPr>
          <a:lstStyle/>
          <a:p>
            <a:pPr algn="just"/>
            <a:r>
              <a:rPr lang="en-US" sz="3600" b="0" i="0" dirty="0">
                <a:solidFill>
                  <a:srgbClr val="273239"/>
                </a:solidFill>
                <a:effectLst/>
                <a:highlight>
                  <a:srgbClr val="FFFFFF"/>
                </a:highlight>
                <a:latin typeface="Nunito" pitchFamily="2" charset="0"/>
              </a:rPr>
              <a:t>LLM is purely based on the </a:t>
            </a:r>
            <a:r>
              <a:rPr lang="en-US" sz="3600" dirty="0">
                <a:solidFill>
                  <a:srgbClr val="273239"/>
                </a:solidFill>
                <a:highlight>
                  <a:srgbClr val="FFFFFF"/>
                </a:highlight>
                <a:latin typeface="Nunito" pitchFamily="2" charset="0"/>
                <a:hlinkClick r:id="rId3">
                  <a:extLst>
                    <a:ext uri="{A12FA001-AC4F-418D-AE19-62706E023703}">
                      <ahyp:hlinkClr xmlns:ahyp="http://schemas.microsoft.com/office/drawing/2018/hyperlinkcolor" val="tx"/>
                    </a:ext>
                  </a:extLst>
                </a:hlinkClick>
              </a:rPr>
              <a:t>deep learning</a:t>
            </a:r>
            <a:r>
              <a:rPr lang="en-US" sz="3600" dirty="0">
                <a:solidFill>
                  <a:srgbClr val="273239"/>
                </a:solidFill>
                <a:highlight>
                  <a:srgbClr val="FFFFFF"/>
                </a:highlight>
                <a:latin typeface="Nunito" pitchFamily="2" charset="0"/>
              </a:rPr>
              <a:t> methodologies. LLM (Large language model) models are highly efficient in capturing the complex entity relationships in the text at hand and can generate the text using the semantic and syntactic of that particular language in which we wish to do so.</a:t>
            </a:r>
            <a:br>
              <a:rPr lang="en-US" sz="3600" dirty="0">
                <a:solidFill>
                  <a:srgbClr val="273239"/>
                </a:solidFill>
                <a:highlight>
                  <a:srgbClr val="FFFFFF"/>
                </a:highlight>
                <a:latin typeface="Nunito" pitchFamily="2" charset="0"/>
              </a:rPr>
            </a:br>
            <a:endParaRPr lang="en-PK" sz="3600" dirty="0">
              <a:solidFill>
                <a:srgbClr val="273239"/>
              </a:solidFill>
              <a:highlight>
                <a:srgbClr val="FFFFFF"/>
              </a:highlight>
              <a:latin typeface="Nunito" pitchFamily="2" charset="0"/>
            </a:endParaRPr>
          </a:p>
        </p:txBody>
      </p:sp>
    </p:spTree>
    <p:extLst>
      <p:ext uri="{BB962C8B-B14F-4D97-AF65-F5344CB8AC3E}">
        <p14:creationId xmlns:p14="http://schemas.microsoft.com/office/powerpoint/2010/main" val="1871472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Generative Pre-trained Transformer</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798694"/>
            <a:ext cx="7605650" cy="4496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272320" y="1058049"/>
            <a:ext cx="11145593" cy="5078313"/>
          </a:xfrm>
          <a:prstGeom prst="rect">
            <a:avLst/>
          </a:prstGeom>
          <a:noFill/>
        </p:spPr>
        <p:txBody>
          <a:bodyPr wrap="square">
            <a:spAutoFit/>
          </a:bodyPr>
          <a:lstStyle/>
          <a:p>
            <a:pPr marL="571500" indent="-571500" algn="just" fontAlgn="base">
              <a:buFont typeface="Arial" panose="020B0604020202020204" pitchFamily="34" charset="0"/>
              <a:buChar char="•"/>
            </a:pPr>
            <a:r>
              <a:rPr lang="en-US" sz="3600" b="0" i="0" dirty="0">
                <a:solidFill>
                  <a:srgbClr val="273239"/>
                </a:solidFill>
                <a:effectLst/>
                <a:highlight>
                  <a:srgbClr val="FFFFFF"/>
                </a:highlight>
                <a:latin typeface="Nunito" pitchFamily="2" charset="0"/>
              </a:rPr>
              <a:t>GPT-1 which was released in 2018 contains 117 million parameters having 985 million words.</a:t>
            </a:r>
          </a:p>
          <a:p>
            <a:pPr marL="571500" indent="-571500" algn="just" fontAlgn="base">
              <a:buFont typeface="Arial" panose="020B0604020202020204" pitchFamily="34" charset="0"/>
              <a:buChar char="•"/>
            </a:pPr>
            <a:r>
              <a:rPr lang="en-US" sz="3600" b="0" i="0" dirty="0">
                <a:solidFill>
                  <a:srgbClr val="273239"/>
                </a:solidFill>
                <a:effectLst/>
                <a:highlight>
                  <a:srgbClr val="FFFFFF"/>
                </a:highlight>
                <a:latin typeface="Nunito" pitchFamily="2" charset="0"/>
              </a:rPr>
              <a:t>GPT-2 which was released in 2019 contains 1.5 billion parameters.</a:t>
            </a:r>
          </a:p>
          <a:p>
            <a:pPr marL="571500" indent="-571500" algn="just" fontAlgn="base">
              <a:buFont typeface="Arial" panose="020B0604020202020204" pitchFamily="34" charset="0"/>
              <a:buChar char="•"/>
            </a:pPr>
            <a:r>
              <a:rPr lang="en-US" sz="3600" b="0" i="0" dirty="0">
                <a:solidFill>
                  <a:srgbClr val="273239"/>
                </a:solidFill>
                <a:effectLst/>
                <a:highlight>
                  <a:srgbClr val="FFFFFF"/>
                </a:highlight>
                <a:latin typeface="Nunito" pitchFamily="2" charset="0"/>
              </a:rPr>
              <a:t>GPT-3 which was released in 2020 contains 175 billion parameters. Chat GPT is also based on this model as well.</a:t>
            </a:r>
          </a:p>
          <a:p>
            <a:pPr marL="571500" indent="-571500" algn="just" fontAlgn="base">
              <a:buFont typeface="Arial" panose="020B0604020202020204" pitchFamily="34" charset="0"/>
              <a:buChar char="•"/>
            </a:pPr>
            <a:r>
              <a:rPr lang="en-US" sz="3600" b="0" i="0" dirty="0">
                <a:solidFill>
                  <a:srgbClr val="273239"/>
                </a:solidFill>
                <a:effectLst/>
                <a:highlight>
                  <a:srgbClr val="FFFFFF"/>
                </a:highlight>
                <a:latin typeface="Nunito" pitchFamily="2" charset="0"/>
              </a:rPr>
              <a:t>GPT-4 model is released in the year 2023 and contain trillions of parameters.</a:t>
            </a:r>
            <a:endParaRPr lang="en-PK" sz="3600" dirty="0">
              <a:solidFill>
                <a:srgbClr val="273239"/>
              </a:solidFill>
              <a:highlight>
                <a:srgbClr val="FFFFFF"/>
              </a:highlight>
              <a:latin typeface="Nunito" pitchFamily="2" charset="0"/>
            </a:endParaRPr>
          </a:p>
        </p:txBody>
      </p:sp>
    </p:spTree>
    <p:extLst>
      <p:ext uri="{BB962C8B-B14F-4D97-AF65-F5344CB8AC3E}">
        <p14:creationId xmlns:p14="http://schemas.microsoft.com/office/powerpoint/2010/main" val="1517995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NN— LM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14460"/>
            <a:ext cx="204042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054EAE9B-BB52-29CB-7DC4-8B99F8F55288}"/>
              </a:ext>
            </a:extLst>
          </p:cNvPr>
          <p:cNvPicPr>
            <a:picLocks noChangeAspect="1"/>
          </p:cNvPicPr>
          <p:nvPr/>
        </p:nvPicPr>
        <p:blipFill>
          <a:blip r:embed="rId3"/>
          <a:stretch>
            <a:fillRect/>
          </a:stretch>
        </p:blipFill>
        <p:spPr>
          <a:xfrm>
            <a:off x="474064" y="1008994"/>
            <a:ext cx="10515599" cy="5628388"/>
          </a:xfrm>
          <a:prstGeom prst="rect">
            <a:avLst/>
          </a:prstGeom>
        </p:spPr>
      </p:pic>
    </p:spTree>
    <p:extLst>
      <p:ext uri="{BB962C8B-B14F-4D97-AF65-F5344CB8AC3E}">
        <p14:creationId xmlns:p14="http://schemas.microsoft.com/office/powerpoint/2010/main" val="3405448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Foundation Model of LLM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14460"/>
            <a:ext cx="546154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01978E-02B0-2D3B-4AEA-0922738A90E1}"/>
              </a:ext>
            </a:extLst>
          </p:cNvPr>
          <p:cNvPicPr>
            <a:picLocks noChangeAspect="1"/>
          </p:cNvPicPr>
          <p:nvPr/>
        </p:nvPicPr>
        <p:blipFill>
          <a:blip r:embed="rId3"/>
          <a:stretch>
            <a:fillRect/>
          </a:stretch>
        </p:blipFill>
        <p:spPr>
          <a:xfrm>
            <a:off x="94594" y="930166"/>
            <a:ext cx="11104806" cy="5421117"/>
          </a:xfrm>
          <a:prstGeom prst="rect">
            <a:avLst/>
          </a:prstGeom>
        </p:spPr>
      </p:pic>
    </p:spTree>
    <p:extLst>
      <p:ext uri="{BB962C8B-B14F-4D97-AF65-F5344CB8AC3E}">
        <p14:creationId xmlns:p14="http://schemas.microsoft.com/office/powerpoint/2010/main" val="2300874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Earlier Architecture of LLM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81150" y="843654"/>
            <a:ext cx="5713788"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1FF7FE08-FA3D-250C-208D-ECCD92460525}"/>
              </a:ext>
            </a:extLst>
          </p:cNvPr>
          <p:cNvPicPr>
            <a:picLocks noChangeAspect="1"/>
          </p:cNvPicPr>
          <p:nvPr/>
        </p:nvPicPr>
        <p:blipFill>
          <a:blip r:embed="rId3"/>
          <a:stretch>
            <a:fillRect/>
          </a:stretch>
        </p:blipFill>
        <p:spPr>
          <a:xfrm>
            <a:off x="189185" y="872848"/>
            <a:ext cx="11650717" cy="5527951"/>
          </a:xfrm>
          <a:prstGeom prst="rect">
            <a:avLst/>
          </a:prstGeom>
        </p:spPr>
      </p:pic>
    </p:spTree>
    <p:extLst>
      <p:ext uri="{BB962C8B-B14F-4D97-AF65-F5344CB8AC3E}">
        <p14:creationId xmlns:p14="http://schemas.microsoft.com/office/powerpoint/2010/main" val="6186629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Transformer-Based LLM Model Architectures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81150" y="843654"/>
            <a:ext cx="959210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Transformer-Geeksforgeeks">
            <a:extLst>
              <a:ext uri="{FF2B5EF4-FFF2-40B4-BE49-F238E27FC236}">
                <a16:creationId xmlns:a16="http://schemas.microsoft.com/office/drawing/2014/main" id="{FBABA6EB-A0FC-35EF-9921-5311B724B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2848"/>
            <a:ext cx="12191999" cy="598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30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Components of Pre-trained Transformer</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8583112" cy="29194"/>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272320" y="1058049"/>
            <a:ext cx="11145593" cy="6186309"/>
          </a:xfrm>
          <a:prstGeom prst="rect">
            <a:avLst/>
          </a:prstGeom>
          <a:noFill/>
        </p:spPr>
        <p:txBody>
          <a:bodyPr wrap="square">
            <a:spAutoFit/>
          </a:bodyPr>
          <a:lstStyle/>
          <a:p>
            <a:pPr algn="l" fontAlgn="base">
              <a:buFont typeface="+mj-lt"/>
              <a:buAutoNum type="arabicPeriod"/>
            </a:pPr>
            <a:r>
              <a:rPr lang="en-US" sz="3600" b="1" i="0" dirty="0">
                <a:solidFill>
                  <a:srgbClr val="273239"/>
                </a:solidFill>
                <a:effectLst/>
                <a:highlight>
                  <a:srgbClr val="FFFFFF"/>
                </a:highlight>
                <a:latin typeface="Nunito" pitchFamily="2" charset="0"/>
              </a:rPr>
              <a:t>Input Embeddings: </a:t>
            </a:r>
            <a:r>
              <a:rPr lang="en-US" sz="3600" b="0" i="0" dirty="0">
                <a:solidFill>
                  <a:srgbClr val="273239"/>
                </a:solidFill>
                <a:effectLst/>
                <a:highlight>
                  <a:srgbClr val="FFFFFF"/>
                </a:highlight>
                <a:latin typeface="Nunito" pitchFamily="2" charset="0"/>
              </a:rPr>
              <a:t>The input text is tokenized into smaller units, such as words or sub-words, and each token is embedded into a continuous vector representation. This embedding step captures the semantic and syntactic information of the input.</a:t>
            </a:r>
          </a:p>
          <a:p>
            <a:pPr algn="l" fontAlgn="base">
              <a:buFont typeface="+mj-lt"/>
              <a:buAutoNum type="arabicPeriod" startAt="2"/>
            </a:pPr>
            <a:r>
              <a:rPr lang="en-US" sz="3600" b="1" i="0" dirty="0">
                <a:solidFill>
                  <a:srgbClr val="273239"/>
                </a:solidFill>
                <a:effectLst/>
                <a:highlight>
                  <a:srgbClr val="FFFFFF"/>
                </a:highlight>
                <a:latin typeface="Nunito" pitchFamily="2" charset="0"/>
              </a:rPr>
              <a:t>Positional Encoding: </a:t>
            </a:r>
            <a:r>
              <a:rPr lang="en-US" sz="3600" b="0" i="0" dirty="0">
                <a:solidFill>
                  <a:srgbClr val="273239"/>
                </a:solidFill>
                <a:effectLst/>
                <a:highlight>
                  <a:srgbClr val="FFFFFF"/>
                </a:highlight>
                <a:latin typeface="Nunito" pitchFamily="2" charset="0"/>
              </a:rPr>
              <a:t>Positional encoding is added to the input embeddings to provide information about the positions of the tokens because transformers do not naturally encode the order of the tokens. This enables the model to process the tokens while taking their sequential order into account.</a:t>
            </a:r>
          </a:p>
        </p:txBody>
      </p:sp>
    </p:spTree>
    <p:extLst>
      <p:ext uri="{BB962C8B-B14F-4D97-AF65-F5344CB8AC3E}">
        <p14:creationId xmlns:p14="http://schemas.microsoft.com/office/powerpoint/2010/main" val="565455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Components of Pre-trained Transformer</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8583112" cy="29194"/>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51622" y="906138"/>
            <a:ext cx="11488756" cy="5093702"/>
          </a:xfrm>
          <a:prstGeom prst="rect">
            <a:avLst/>
          </a:prstGeom>
          <a:noFill/>
        </p:spPr>
        <p:txBody>
          <a:bodyPr wrap="square">
            <a:spAutoFit/>
          </a:bodyPr>
          <a:lstStyle/>
          <a:p>
            <a:pPr algn="just" fontAlgn="base">
              <a:buFont typeface="+mj-lt"/>
              <a:buAutoNum type="arabicPeriod" startAt="3"/>
            </a:pPr>
            <a:r>
              <a:rPr lang="en-US" sz="2500" b="1" i="0" dirty="0">
                <a:solidFill>
                  <a:srgbClr val="273239"/>
                </a:solidFill>
                <a:effectLst/>
                <a:highlight>
                  <a:srgbClr val="FFFFFF"/>
                </a:highlight>
                <a:latin typeface="Nunito" pitchFamily="2" charset="0"/>
              </a:rPr>
              <a:t>Encoder:</a:t>
            </a:r>
            <a:r>
              <a:rPr lang="en-US" sz="2500" b="0" i="0" dirty="0">
                <a:solidFill>
                  <a:srgbClr val="273239"/>
                </a:solidFill>
                <a:effectLst/>
                <a:highlight>
                  <a:srgbClr val="FFFFFF"/>
                </a:highlight>
                <a:latin typeface="Nunito" pitchFamily="2" charset="0"/>
              </a:rPr>
              <a:t> Based on a neural network technique, the encoder analyses the input text and creates a number of hidden states that protect the context and meaning of text data. Multiple encoder layers make up the core of the transformer architecture. Self-attention mechanism and feed-forward neural network are the two fundamental sub-components of each encoder layer.</a:t>
            </a:r>
          </a:p>
          <a:p>
            <a:pPr marL="457200" lvl="1" algn="just" fontAlgn="base"/>
            <a:r>
              <a:rPr lang="en-US" sz="2500" b="1" i="0" dirty="0">
                <a:solidFill>
                  <a:srgbClr val="273239"/>
                </a:solidFill>
                <a:effectLst/>
                <a:highlight>
                  <a:srgbClr val="FFFFFF"/>
                </a:highlight>
                <a:latin typeface="Nunito" pitchFamily="2" charset="0"/>
              </a:rPr>
              <a:t>A.	Self-Attention Mechanism: </a:t>
            </a:r>
            <a:r>
              <a:rPr lang="en-US" sz="2500" b="0" i="0" dirty="0">
                <a:solidFill>
                  <a:srgbClr val="273239"/>
                </a:solidFill>
                <a:effectLst/>
                <a:highlight>
                  <a:srgbClr val="FFFFFF"/>
                </a:highlight>
                <a:latin typeface="Nunito" pitchFamily="2" charset="0"/>
              </a:rPr>
              <a:t>Self-attention enables the model to weigh the importance of different tokens in the input sequence by computing attention scores. It allows the model to consider the dependencies and relationships between different tokens in a context-aware manner.</a:t>
            </a:r>
          </a:p>
          <a:p>
            <a:pPr marL="457200" lvl="1" algn="just" fontAlgn="base"/>
            <a:r>
              <a:rPr lang="en-US" sz="2500" b="1" i="0" dirty="0">
                <a:solidFill>
                  <a:srgbClr val="273239"/>
                </a:solidFill>
                <a:effectLst/>
                <a:highlight>
                  <a:srgbClr val="FFFFFF"/>
                </a:highlight>
                <a:latin typeface="Nunito" pitchFamily="2" charset="0"/>
              </a:rPr>
              <a:t>B. Feed-Forward Neural Network:</a:t>
            </a:r>
            <a:r>
              <a:rPr lang="en-US" sz="2500" b="0" i="0" dirty="0">
                <a:solidFill>
                  <a:srgbClr val="273239"/>
                </a:solidFill>
                <a:effectLst/>
                <a:highlight>
                  <a:srgbClr val="FFFFFF"/>
                </a:highlight>
                <a:latin typeface="Nunito" pitchFamily="2" charset="0"/>
              </a:rPr>
              <a:t> After the self-attention step, a feed-forward neural network is applied to each token independently. This network includes fully connected layers with non-linear activation functions, allowing the model to capture complex interactions between tokens.</a:t>
            </a:r>
          </a:p>
        </p:txBody>
      </p:sp>
    </p:spTree>
    <p:extLst>
      <p:ext uri="{BB962C8B-B14F-4D97-AF65-F5344CB8AC3E}">
        <p14:creationId xmlns:p14="http://schemas.microsoft.com/office/powerpoint/2010/main" val="1405823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Example - Language Modelling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672244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C26100-170C-CB9A-004D-B7E20FDF81D2}"/>
              </a:ext>
            </a:extLst>
          </p:cNvPr>
          <p:cNvSpPr txBox="1"/>
          <p:nvPr/>
        </p:nvSpPr>
        <p:spPr>
          <a:xfrm>
            <a:off x="838200" y="1574456"/>
            <a:ext cx="10515600" cy="3170099"/>
          </a:xfrm>
          <a:prstGeom prst="rect">
            <a:avLst/>
          </a:prstGeom>
          <a:noFill/>
        </p:spPr>
        <p:txBody>
          <a:bodyPr wrap="square">
            <a:spAutoFit/>
          </a:bodyPr>
          <a:lstStyle/>
          <a:p>
            <a:pPr algn="just"/>
            <a:r>
              <a:rPr lang="en-US" sz="4000" dirty="0">
                <a:solidFill>
                  <a:srgbClr val="171717"/>
                </a:solidFill>
                <a:highlight>
                  <a:srgbClr val="FFFFFF"/>
                </a:highlight>
                <a:latin typeface="-apple-system"/>
              </a:rPr>
              <a:t>We had the words ………, and given the context ‘</a:t>
            </a:r>
            <a:r>
              <a:rPr lang="en-US" sz="4000" i="1" u="sng" dirty="0">
                <a:solidFill>
                  <a:srgbClr val="171717"/>
                </a:solidFill>
                <a:highlight>
                  <a:srgbClr val="FFFFFF"/>
                </a:highlight>
                <a:latin typeface="-apple-system"/>
              </a:rPr>
              <a:t>students</a:t>
            </a:r>
            <a:r>
              <a:rPr lang="en-US" sz="4000" dirty="0">
                <a:solidFill>
                  <a:srgbClr val="171717"/>
                </a:solidFill>
                <a:highlight>
                  <a:srgbClr val="FFFFFF"/>
                </a:highlight>
                <a:latin typeface="-apple-system"/>
              </a:rPr>
              <a:t>’, the words such as books, notes and laptops seem more likely and therefore have a higher </a:t>
            </a:r>
            <a:r>
              <a:rPr lang="en-US" sz="4000" b="1" i="1" dirty="0">
                <a:solidFill>
                  <a:srgbClr val="171717"/>
                </a:solidFill>
                <a:highlight>
                  <a:srgbClr val="FFFFFF"/>
                </a:highlight>
                <a:latin typeface="-apple-system"/>
              </a:rPr>
              <a:t>probability</a:t>
            </a:r>
            <a:r>
              <a:rPr lang="en-US" sz="4000" dirty="0">
                <a:solidFill>
                  <a:srgbClr val="171717"/>
                </a:solidFill>
                <a:highlight>
                  <a:srgbClr val="FFFFFF"/>
                </a:highlight>
                <a:latin typeface="-apple-system"/>
              </a:rPr>
              <a:t> of occurrence than the words doors and windows.</a:t>
            </a:r>
            <a:endParaRPr lang="en-PK" sz="4000" dirty="0">
              <a:solidFill>
                <a:srgbClr val="171717"/>
              </a:solidFill>
              <a:highlight>
                <a:srgbClr val="FFFFFF"/>
              </a:highlight>
              <a:latin typeface="-apple-system"/>
            </a:endParaRPr>
          </a:p>
        </p:txBody>
      </p:sp>
    </p:spTree>
    <p:extLst>
      <p:ext uri="{BB962C8B-B14F-4D97-AF65-F5344CB8AC3E}">
        <p14:creationId xmlns:p14="http://schemas.microsoft.com/office/powerpoint/2010/main" val="2909235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Components of Pre-trained Transformer</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8583112" cy="29194"/>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284407" y="843654"/>
            <a:ext cx="11145593" cy="5678478"/>
          </a:xfrm>
          <a:prstGeom prst="rect">
            <a:avLst/>
          </a:prstGeom>
          <a:noFill/>
        </p:spPr>
        <p:txBody>
          <a:bodyPr wrap="square">
            <a:spAutoFit/>
          </a:bodyPr>
          <a:lstStyle/>
          <a:p>
            <a:pPr algn="just" fontAlgn="base">
              <a:buFont typeface="+mj-lt"/>
              <a:buAutoNum type="arabicPeriod" startAt="4"/>
            </a:pPr>
            <a:r>
              <a:rPr lang="en-US" sz="3300" b="1" i="0" dirty="0">
                <a:solidFill>
                  <a:srgbClr val="273239"/>
                </a:solidFill>
                <a:effectLst/>
                <a:highlight>
                  <a:srgbClr val="FFFFFF"/>
                </a:highlight>
                <a:latin typeface="Nunito" pitchFamily="2" charset="0"/>
              </a:rPr>
              <a:t>Decoder Layers:</a:t>
            </a:r>
            <a:r>
              <a:rPr lang="en-US" sz="3300" b="0" i="0" dirty="0">
                <a:solidFill>
                  <a:srgbClr val="273239"/>
                </a:solidFill>
                <a:effectLst/>
                <a:highlight>
                  <a:srgbClr val="FFFFFF"/>
                </a:highlight>
                <a:latin typeface="Nunito" pitchFamily="2" charset="0"/>
              </a:rPr>
              <a:t> In some transformer-based models, a decoder component is included in addition to the encoder. The decoder layers enable autoregressive generation, where the model can generate sequential outputs by attending to the previously generated tokens.</a:t>
            </a:r>
          </a:p>
          <a:p>
            <a:pPr algn="just" fontAlgn="base">
              <a:buFont typeface="+mj-lt"/>
              <a:buAutoNum type="arabicPeriod" startAt="5"/>
            </a:pPr>
            <a:r>
              <a:rPr lang="en-US" sz="3300" b="1" i="0" dirty="0">
                <a:solidFill>
                  <a:srgbClr val="273239"/>
                </a:solidFill>
                <a:effectLst/>
                <a:highlight>
                  <a:srgbClr val="FFFFFF"/>
                </a:highlight>
                <a:latin typeface="Nunito" pitchFamily="2" charset="0"/>
              </a:rPr>
              <a:t>Multi-Head Attention: </a:t>
            </a:r>
            <a:r>
              <a:rPr lang="en-US" sz="3300" b="0" i="0" dirty="0">
                <a:solidFill>
                  <a:srgbClr val="273239"/>
                </a:solidFill>
                <a:effectLst/>
                <a:highlight>
                  <a:srgbClr val="FFFFFF"/>
                </a:highlight>
                <a:latin typeface="Nunito" pitchFamily="2" charset="0"/>
              </a:rPr>
              <a:t>Transformers often employ multi-head attention, where self-attention is performed simultaneously with different learned attention weights. This allows the model to capture different types of relationships and attend to various parts of the input sequence simultaneously.</a:t>
            </a:r>
          </a:p>
        </p:txBody>
      </p:sp>
    </p:spTree>
    <p:extLst>
      <p:ext uri="{BB962C8B-B14F-4D97-AF65-F5344CB8AC3E}">
        <p14:creationId xmlns:p14="http://schemas.microsoft.com/office/powerpoint/2010/main" val="404905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Components of Pre-trained Transformer</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1081150" y="814460"/>
            <a:ext cx="8583112" cy="29194"/>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284407" y="843654"/>
            <a:ext cx="11145593" cy="6017032"/>
          </a:xfrm>
          <a:prstGeom prst="rect">
            <a:avLst/>
          </a:prstGeom>
          <a:noFill/>
        </p:spPr>
        <p:txBody>
          <a:bodyPr wrap="square">
            <a:spAutoFit/>
          </a:bodyPr>
          <a:lstStyle/>
          <a:p>
            <a:pPr algn="just" fontAlgn="base">
              <a:buFont typeface="+mj-lt"/>
              <a:buAutoNum type="arabicPeriod" startAt="6"/>
            </a:pPr>
            <a:r>
              <a:rPr lang="en-US" sz="3500" b="1" i="0" dirty="0">
                <a:solidFill>
                  <a:srgbClr val="273239"/>
                </a:solidFill>
                <a:effectLst/>
                <a:highlight>
                  <a:srgbClr val="FFFFFF"/>
                </a:highlight>
                <a:latin typeface="Nunito" pitchFamily="2" charset="0"/>
              </a:rPr>
              <a:t>Layer Normalization:</a:t>
            </a:r>
            <a:r>
              <a:rPr lang="en-US" sz="3500" b="0" i="0" dirty="0">
                <a:solidFill>
                  <a:srgbClr val="273239"/>
                </a:solidFill>
                <a:effectLst/>
                <a:highlight>
                  <a:srgbClr val="FFFFFF"/>
                </a:highlight>
                <a:latin typeface="Nunito" pitchFamily="2" charset="0"/>
              </a:rPr>
              <a:t> Layer normalization is applied after each sub-component or layer in the transformer architecture. It helps stabilize the learning process and improves the model’s ability to generalize across different inputs.</a:t>
            </a:r>
          </a:p>
          <a:p>
            <a:pPr algn="just" fontAlgn="base">
              <a:buFont typeface="+mj-lt"/>
              <a:buAutoNum type="arabicPeriod" startAt="7"/>
            </a:pPr>
            <a:r>
              <a:rPr lang="en-US" sz="3500" b="1" i="0" dirty="0">
                <a:solidFill>
                  <a:srgbClr val="273239"/>
                </a:solidFill>
                <a:effectLst/>
                <a:highlight>
                  <a:srgbClr val="FFFFFF"/>
                </a:highlight>
                <a:latin typeface="Nunito" pitchFamily="2" charset="0"/>
              </a:rPr>
              <a:t>Output Layers: </a:t>
            </a:r>
            <a:r>
              <a:rPr lang="en-US" sz="3500" b="0" i="0" dirty="0">
                <a:solidFill>
                  <a:srgbClr val="273239"/>
                </a:solidFill>
                <a:effectLst/>
                <a:highlight>
                  <a:srgbClr val="FFFFFF"/>
                </a:highlight>
                <a:latin typeface="Nunito" pitchFamily="2" charset="0"/>
              </a:rPr>
              <a:t>The output layers of the transformer model can vary depending on the specific task. For example, in language modeling, a linear projection followed by SoftMax activation is commonly used to generate the probability distribution over the next token.</a:t>
            </a:r>
          </a:p>
        </p:txBody>
      </p:sp>
    </p:spTree>
    <p:extLst>
      <p:ext uri="{BB962C8B-B14F-4D97-AF65-F5344CB8AC3E}">
        <p14:creationId xmlns:p14="http://schemas.microsoft.com/office/powerpoint/2010/main" val="1368717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LLM Tutorial</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2862322"/>
          </a:xfrm>
          <a:prstGeom prst="rect">
            <a:avLst/>
          </a:prstGeom>
          <a:noFill/>
        </p:spPr>
        <p:txBody>
          <a:bodyPr wrap="square">
            <a:spAutoFit/>
          </a:bodyPr>
          <a:lstStyle/>
          <a:p>
            <a:pPr algn="just"/>
            <a:r>
              <a:rPr lang="en-US" sz="3600" dirty="0">
                <a:solidFill>
                  <a:srgbClr val="242424"/>
                </a:solidFill>
                <a:highlight>
                  <a:srgbClr val="FFFFFF"/>
                </a:highlight>
                <a:latin typeface="source-serif-pro"/>
              </a:rPr>
              <a:t>Good tutorial LLM-Generative AI can be found at: </a:t>
            </a:r>
          </a:p>
          <a:p>
            <a:pPr algn="just"/>
            <a:endParaRPr lang="en-US" sz="3600" dirty="0">
              <a:solidFill>
                <a:srgbClr val="242424"/>
              </a:solidFill>
              <a:highlight>
                <a:srgbClr val="FFFFFF"/>
              </a:highlight>
              <a:latin typeface="source-serif-pro"/>
            </a:endParaRPr>
          </a:p>
          <a:p>
            <a:pPr algn="just"/>
            <a:r>
              <a:rPr lang="en-US" sz="3600" dirty="0">
                <a:solidFill>
                  <a:srgbClr val="242424"/>
                </a:solidFill>
                <a:highlight>
                  <a:srgbClr val="FFFFFF"/>
                </a:highlight>
                <a:latin typeface="source-serif-pro"/>
              </a:rPr>
              <a:t>https://www.geeksforgeeks.org/large-language-model-llm/</a:t>
            </a:r>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100856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Probabilities - Language Modelling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75422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B6B9FF9-9305-F4DF-7A37-F0FA99FF7EF0}"/>
              </a:ext>
            </a:extLst>
          </p:cNvPr>
          <p:cNvSpPr txBox="1"/>
          <p:nvPr/>
        </p:nvSpPr>
        <p:spPr>
          <a:xfrm>
            <a:off x="939595" y="1371602"/>
            <a:ext cx="10414205" cy="3785652"/>
          </a:xfrm>
          <a:prstGeom prst="rect">
            <a:avLst/>
          </a:prstGeom>
          <a:noFill/>
        </p:spPr>
        <p:txBody>
          <a:bodyPr wrap="square">
            <a:spAutoFit/>
          </a:bodyPr>
          <a:lstStyle/>
          <a:p>
            <a:pPr algn="just"/>
            <a:r>
              <a:rPr lang="en-US" sz="4000" dirty="0">
                <a:solidFill>
                  <a:srgbClr val="171717"/>
                </a:solidFill>
                <a:highlight>
                  <a:srgbClr val="FFFFFF"/>
                </a:highlight>
                <a:latin typeface="-apple-system"/>
              </a:rPr>
              <a:t>Probability is what a language model aims at computing.</a:t>
            </a:r>
          </a:p>
          <a:p>
            <a:pPr algn="just"/>
            <a:endParaRPr lang="en-US" sz="4000" dirty="0">
              <a:solidFill>
                <a:srgbClr val="171717"/>
              </a:solidFill>
              <a:highlight>
                <a:srgbClr val="FFFFFF"/>
              </a:highlight>
              <a:latin typeface="-apple-system"/>
            </a:endParaRPr>
          </a:p>
          <a:p>
            <a:pPr lvl="1" algn="just"/>
            <a:r>
              <a:rPr lang="en-US" sz="4000" i="1" dirty="0">
                <a:solidFill>
                  <a:srgbClr val="171717"/>
                </a:solidFill>
                <a:highlight>
                  <a:srgbClr val="FFFFFF"/>
                </a:highlight>
                <a:latin typeface="-apple-system"/>
              </a:rPr>
              <a:t>N</a:t>
            </a:r>
            <a:r>
              <a:rPr lang="en-US" sz="4000" dirty="0">
                <a:solidFill>
                  <a:srgbClr val="171717"/>
                </a:solidFill>
                <a:highlight>
                  <a:srgbClr val="FFFFFF"/>
                </a:highlight>
                <a:latin typeface="-apple-system"/>
              </a:rPr>
              <a:t>-grams, a very effective and popular traditional NLP technique, widely used before deep learning models became popular.</a:t>
            </a:r>
            <a:endParaRPr lang="en-PK" sz="4000" dirty="0">
              <a:solidFill>
                <a:srgbClr val="171717"/>
              </a:solidFill>
              <a:highlight>
                <a:srgbClr val="FFFFFF"/>
              </a:highlight>
              <a:latin typeface="-apple-system"/>
            </a:endParaRPr>
          </a:p>
        </p:txBody>
      </p:sp>
    </p:spTree>
    <p:extLst>
      <p:ext uri="{BB962C8B-B14F-4D97-AF65-F5344CB8AC3E}">
        <p14:creationId xmlns:p14="http://schemas.microsoft.com/office/powerpoint/2010/main" val="1786035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570186" y="80086"/>
            <a:ext cx="10515600" cy="1204691"/>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What Does a Language Model Do?</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762000" y="1017063"/>
            <a:ext cx="729417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BF901B9E-96A4-1A89-D1C7-3CEDB837B986}"/>
              </a:ext>
            </a:extLst>
          </p:cNvPr>
          <p:cNvPicPr>
            <a:picLocks noChangeAspect="1"/>
          </p:cNvPicPr>
          <p:nvPr/>
        </p:nvPicPr>
        <p:blipFill>
          <a:blip r:embed="rId2"/>
          <a:stretch>
            <a:fillRect/>
          </a:stretch>
        </p:blipFill>
        <p:spPr>
          <a:xfrm>
            <a:off x="762000" y="1284777"/>
            <a:ext cx="10796752" cy="4800239"/>
          </a:xfrm>
          <a:prstGeom prst="rect">
            <a:avLst/>
          </a:prstGeom>
        </p:spPr>
      </p:pic>
    </p:spTree>
    <p:extLst>
      <p:ext uri="{BB962C8B-B14F-4D97-AF65-F5344CB8AC3E}">
        <p14:creationId xmlns:p14="http://schemas.microsoft.com/office/powerpoint/2010/main" val="3427467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LM – Chain Rule</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939595" y="798491"/>
            <a:ext cx="3525725" cy="45151"/>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BAE92BED-DF33-43ED-2A0F-7012330BB3DB}"/>
              </a:ext>
            </a:extLst>
          </p:cNvPr>
          <p:cNvPicPr>
            <a:picLocks noChangeAspect="1"/>
          </p:cNvPicPr>
          <p:nvPr/>
        </p:nvPicPr>
        <p:blipFill>
          <a:blip r:embed="rId2"/>
          <a:stretch>
            <a:fillRect/>
          </a:stretch>
        </p:blipFill>
        <p:spPr>
          <a:xfrm>
            <a:off x="762000" y="1044573"/>
            <a:ext cx="10396148" cy="5373001"/>
          </a:xfrm>
          <a:prstGeom prst="rect">
            <a:avLst/>
          </a:prstGeom>
        </p:spPr>
      </p:pic>
    </p:spTree>
    <p:extLst>
      <p:ext uri="{BB962C8B-B14F-4D97-AF65-F5344CB8AC3E}">
        <p14:creationId xmlns:p14="http://schemas.microsoft.com/office/powerpoint/2010/main" val="2876039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N-Grams!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80578"/>
            <a:ext cx="1919672"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C35AA7C-AC27-ABD7-1A15-F796F33759B0}"/>
              </a:ext>
            </a:extLst>
          </p:cNvPr>
          <p:cNvPicPr>
            <a:picLocks noChangeAspect="1"/>
          </p:cNvPicPr>
          <p:nvPr/>
        </p:nvPicPr>
        <p:blipFill>
          <a:blip r:embed="rId2"/>
          <a:stretch>
            <a:fillRect/>
          </a:stretch>
        </p:blipFill>
        <p:spPr>
          <a:xfrm>
            <a:off x="861098" y="1166648"/>
            <a:ext cx="10515600" cy="5086896"/>
          </a:xfrm>
          <a:prstGeom prst="rect">
            <a:avLst/>
          </a:prstGeom>
        </p:spPr>
      </p:pic>
    </p:spTree>
    <p:extLst>
      <p:ext uri="{BB962C8B-B14F-4D97-AF65-F5344CB8AC3E}">
        <p14:creationId xmlns:p14="http://schemas.microsoft.com/office/powerpoint/2010/main" val="3030478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Exemplary Text Generation Using - N-Grams!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8567012"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930DE95-C36F-5FBC-B1E4-86A12AEEA2F1}"/>
              </a:ext>
            </a:extLst>
          </p:cNvPr>
          <p:cNvPicPr>
            <a:picLocks noChangeAspect="1"/>
          </p:cNvPicPr>
          <p:nvPr/>
        </p:nvPicPr>
        <p:blipFill>
          <a:blip r:embed="rId2"/>
          <a:stretch>
            <a:fillRect/>
          </a:stretch>
        </p:blipFill>
        <p:spPr>
          <a:xfrm>
            <a:off x="992600" y="1010720"/>
            <a:ext cx="10515600" cy="5003637"/>
          </a:xfrm>
          <a:prstGeom prst="rect">
            <a:avLst/>
          </a:prstGeom>
        </p:spPr>
      </p:pic>
    </p:spTree>
    <p:extLst>
      <p:ext uri="{BB962C8B-B14F-4D97-AF65-F5344CB8AC3E}">
        <p14:creationId xmlns:p14="http://schemas.microsoft.com/office/powerpoint/2010/main" val="381777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LM – </a:t>
            </a:r>
            <a:r>
              <a:rPr lang="en-US" sz="3600" b="1" i="1" dirty="0">
                <a:latin typeface="Segoe UI" pitchFamily="34" charset="0"/>
                <a:cs typeface="Segoe UI" pitchFamily="34" charset="0"/>
              </a:rPr>
              <a:t>N</a:t>
            </a:r>
            <a:r>
              <a:rPr lang="en-US" sz="3600" b="1" dirty="0">
                <a:latin typeface="Segoe UI" pitchFamily="34" charset="0"/>
                <a:cs typeface="Segoe UI" pitchFamily="34" charset="0"/>
              </a:rPr>
              <a:t>-grams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3017550"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15EBC54-3800-9A6D-9281-8582BD0F1346}"/>
              </a:ext>
            </a:extLst>
          </p:cNvPr>
          <p:cNvSpPr>
            <a:spLocks noChangeArrowheads="1"/>
          </p:cNvSpPr>
          <p:nvPr/>
        </p:nvSpPr>
        <p:spPr bwMode="auto">
          <a:xfrm>
            <a:off x="838200" y="1425949"/>
            <a:ext cx="1041420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PK" altLang="en-PK" sz="4400" dirty="0">
                <a:solidFill>
                  <a:srgbClr val="171717"/>
                </a:solidFill>
                <a:highlight>
                  <a:srgbClr val="FFFFFF"/>
                </a:highlight>
                <a:latin typeface="-apple-system"/>
              </a:rPr>
              <a:t>In an n-gram language model, we make an assumption that the word x(t+1) depends only on the previous (n-1) words. The idea is to collect how frequently the </a:t>
            </a:r>
            <a:r>
              <a:rPr lang="en-PK" altLang="en-PK" sz="4400" i="1" dirty="0">
                <a:solidFill>
                  <a:srgbClr val="171717"/>
                </a:solidFill>
                <a:highlight>
                  <a:srgbClr val="FFFFFF"/>
                </a:highlight>
                <a:latin typeface="-apple-system"/>
              </a:rPr>
              <a:t>n</a:t>
            </a:r>
            <a:r>
              <a:rPr lang="en-PK" altLang="en-PK" sz="4400" dirty="0">
                <a:solidFill>
                  <a:srgbClr val="171717"/>
                </a:solidFill>
                <a:highlight>
                  <a:srgbClr val="FFFFFF"/>
                </a:highlight>
                <a:latin typeface="-apple-system"/>
              </a:rPr>
              <a:t>-grams occur in our corpus and use it to predict the next word. </a:t>
            </a:r>
          </a:p>
        </p:txBody>
      </p:sp>
    </p:spTree>
    <p:extLst>
      <p:ext uri="{BB962C8B-B14F-4D97-AF65-F5344CB8AC3E}">
        <p14:creationId xmlns:p14="http://schemas.microsoft.com/office/powerpoint/2010/main" val="4145071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N</a:t>
            </a:r>
            <a:r>
              <a:rPr lang="en-US" sz="3600" b="1" dirty="0">
                <a:latin typeface="Segoe UI" pitchFamily="34" charset="0"/>
                <a:cs typeface="Segoe UI" pitchFamily="34" charset="0"/>
              </a:rPr>
              <a:t>-Grams! Conti. </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33280"/>
            <a:ext cx="352572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E70CA80-571E-0955-86F8-1B1563FD297C}"/>
              </a:ext>
            </a:extLst>
          </p:cNvPr>
          <p:cNvPicPr>
            <a:picLocks noChangeAspect="1"/>
          </p:cNvPicPr>
          <p:nvPr/>
        </p:nvPicPr>
        <p:blipFill>
          <a:blip r:embed="rId2"/>
          <a:stretch>
            <a:fillRect/>
          </a:stretch>
        </p:blipFill>
        <p:spPr>
          <a:xfrm>
            <a:off x="838200" y="1344079"/>
            <a:ext cx="10319948" cy="4447185"/>
          </a:xfrm>
          <a:prstGeom prst="rect">
            <a:avLst/>
          </a:prstGeom>
        </p:spPr>
      </p:pic>
    </p:spTree>
    <p:extLst>
      <p:ext uri="{BB962C8B-B14F-4D97-AF65-F5344CB8AC3E}">
        <p14:creationId xmlns:p14="http://schemas.microsoft.com/office/powerpoint/2010/main" val="4233915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How Do We Complete Probabilities in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80578"/>
            <a:ext cx="10253922"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C7FEF6C-873F-0EF6-B930-EB4575395DBC}"/>
              </a:ext>
            </a:extLst>
          </p:cNvPr>
          <p:cNvSpPr txBox="1"/>
          <p:nvPr/>
        </p:nvSpPr>
        <p:spPr>
          <a:xfrm>
            <a:off x="762000" y="1420789"/>
            <a:ext cx="11156731" cy="4154984"/>
          </a:xfrm>
          <a:prstGeom prst="rect">
            <a:avLst/>
          </a:prstGeom>
          <a:noFill/>
        </p:spPr>
        <p:txBody>
          <a:bodyPr wrap="square">
            <a:spAutoFit/>
          </a:bodyPr>
          <a:lstStyle/>
          <a:p>
            <a:pPr algn="just"/>
            <a:r>
              <a:rPr lang="en-US" sz="4400" dirty="0">
                <a:solidFill>
                  <a:srgbClr val="171717"/>
                </a:solidFill>
                <a:highlight>
                  <a:srgbClr val="FFFFFF"/>
                </a:highlight>
                <a:latin typeface="-apple-system"/>
              </a:rPr>
              <a:t>To compute the probabilities of these </a:t>
            </a:r>
            <a:r>
              <a:rPr lang="en-US" sz="4400" i="1" dirty="0">
                <a:solidFill>
                  <a:srgbClr val="171717"/>
                </a:solidFill>
                <a:highlight>
                  <a:srgbClr val="FFFFFF"/>
                </a:highlight>
                <a:latin typeface="-apple-system"/>
              </a:rPr>
              <a:t>n</a:t>
            </a:r>
            <a:r>
              <a:rPr lang="en-US" sz="4400" dirty="0">
                <a:solidFill>
                  <a:srgbClr val="171717"/>
                </a:solidFill>
                <a:highlight>
                  <a:srgbClr val="FFFFFF"/>
                </a:highlight>
                <a:latin typeface="-apple-system"/>
              </a:rPr>
              <a:t>-grams and </a:t>
            </a:r>
            <a:r>
              <a:rPr lang="en-US" sz="4400" i="1" dirty="0">
                <a:solidFill>
                  <a:srgbClr val="171717"/>
                </a:solidFill>
                <a:highlight>
                  <a:srgbClr val="FFFFFF"/>
                </a:highlight>
                <a:latin typeface="-apple-system"/>
              </a:rPr>
              <a:t>n-1 </a:t>
            </a:r>
            <a:r>
              <a:rPr lang="en-US" sz="4400" dirty="0">
                <a:solidFill>
                  <a:srgbClr val="171717"/>
                </a:solidFill>
                <a:highlight>
                  <a:srgbClr val="FFFFFF"/>
                </a:highlight>
                <a:latin typeface="-apple-system"/>
              </a:rPr>
              <a:t>grams, we just go ahead and start counting them in a large text corpus!</a:t>
            </a:r>
            <a:br>
              <a:rPr lang="en-US" sz="4400" dirty="0">
                <a:solidFill>
                  <a:srgbClr val="171717"/>
                </a:solidFill>
                <a:highlight>
                  <a:srgbClr val="FFFFFF"/>
                </a:highlight>
                <a:latin typeface="-apple-system"/>
              </a:rPr>
            </a:br>
            <a:endParaRPr lang="en-US" sz="4400" dirty="0">
              <a:solidFill>
                <a:srgbClr val="171717"/>
              </a:solidFill>
              <a:highlight>
                <a:srgbClr val="FFFFFF"/>
              </a:highlight>
              <a:latin typeface="-apple-system"/>
            </a:endParaRPr>
          </a:p>
          <a:p>
            <a:pPr algn="just"/>
            <a:r>
              <a:rPr lang="en-US" sz="4400" dirty="0">
                <a:solidFill>
                  <a:srgbClr val="171717"/>
                </a:solidFill>
                <a:highlight>
                  <a:srgbClr val="FFFFFF"/>
                </a:highlight>
                <a:latin typeface="-apple-system"/>
              </a:rPr>
              <a:t>The Probability of n-gram/Probability of (n-1) gram is given by:</a:t>
            </a:r>
            <a:endParaRPr lang="en-PK" sz="4400" dirty="0">
              <a:solidFill>
                <a:srgbClr val="171717"/>
              </a:solidFill>
              <a:highlight>
                <a:srgbClr val="FFFFFF"/>
              </a:highlight>
              <a:latin typeface="-apple-system"/>
            </a:endParaRPr>
          </a:p>
        </p:txBody>
      </p:sp>
    </p:spTree>
    <p:extLst>
      <p:ext uri="{BB962C8B-B14F-4D97-AF65-F5344CB8AC3E}">
        <p14:creationId xmlns:p14="http://schemas.microsoft.com/office/powerpoint/2010/main" val="624486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1" y="-1"/>
            <a:ext cx="6547103"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AED063E-AD16-4A9D-8C36-909EC15FDC62}"/>
              </a:ext>
            </a:extLst>
          </p:cNvPr>
          <p:cNvSpPr/>
          <p:nvPr/>
        </p:nvSpPr>
        <p:spPr>
          <a:xfrm>
            <a:off x="0" y="3603171"/>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4"/>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3"/>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62CB1DD-D0E6-4BC7-BF82-6F2EF9B65413}"/>
              </a:ext>
            </a:extLst>
          </p:cNvPr>
          <p:cNvSpPr txBox="1"/>
          <p:nvPr/>
        </p:nvSpPr>
        <p:spPr>
          <a:xfrm>
            <a:off x="4304179" y="2476194"/>
            <a:ext cx="7102566" cy="1231106"/>
          </a:xfrm>
          <a:prstGeom prst="rect">
            <a:avLst/>
          </a:prstGeom>
          <a:noFill/>
        </p:spPr>
        <p:txBody>
          <a:bodyPr wrap="square" lIns="0" tIns="0" rIns="0" bIns="0" rtlCol="0">
            <a:spAutoFit/>
          </a:bodyPr>
          <a:lstStyle/>
          <a:p>
            <a:pPr algn="ctr"/>
            <a:r>
              <a:rPr lang="en-US" sz="4000" b="1" dirty="0">
                <a:latin typeface="Segoe UI" panose="020B0502040204020203" pitchFamily="34" charset="0"/>
                <a:cs typeface="Segoe UI" panose="020B0502040204020203" pitchFamily="34" charset="0"/>
              </a:rPr>
              <a:t>Natural Language Processing (NLP)</a:t>
            </a:r>
            <a:endParaRPr lang="id-ID" sz="40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20" name="TextBox 19">
            <a:extLst>
              <a:ext uri="{FF2B5EF4-FFF2-40B4-BE49-F238E27FC236}">
                <a16:creationId xmlns:a16="http://schemas.microsoft.com/office/drawing/2014/main" id="{A9451869-BB3E-46DB-B00D-F7450FFB47CD}"/>
              </a:ext>
            </a:extLst>
          </p:cNvPr>
          <p:cNvSpPr txBox="1"/>
          <p:nvPr/>
        </p:nvSpPr>
        <p:spPr>
          <a:xfrm>
            <a:off x="4415969" y="4054300"/>
            <a:ext cx="6878986" cy="984885"/>
          </a:xfrm>
          <a:prstGeom prst="rect">
            <a:avLst/>
          </a:prstGeom>
          <a:noFill/>
          <a:ln w="6350">
            <a:noFill/>
            <a:prstDash val="dash"/>
          </a:ln>
        </p:spPr>
        <p:txBody>
          <a:bodyPr wrap="square" lIns="0" tIns="0" rIns="0" bIns="0" rtlCol="0">
            <a:spAutoFit/>
          </a:bodyPr>
          <a:lstStyle/>
          <a:p>
            <a:pPr algn="ctr"/>
            <a:r>
              <a:rPr lang="en-US" sz="3200" b="1" dirty="0">
                <a:solidFill>
                  <a:prstClr val="black"/>
                </a:solidFill>
                <a:latin typeface="Segoe UI" panose="020B0502040204020203" pitchFamily="34" charset="0"/>
                <a:ea typeface="Verdana" panose="020B0604030504040204" pitchFamily="34" charset="0"/>
                <a:cs typeface="Segoe UI" panose="020B0502040204020203" pitchFamily="34" charset="0"/>
              </a:rPr>
              <a:t>Lecture 07– Language Models</a:t>
            </a:r>
          </a:p>
          <a:p>
            <a:endParaRPr lang="en-US" sz="3200" b="1" dirty="0">
              <a:solidFill>
                <a:prstClr val="black"/>
              </a:solidFill>
              <a:latin typeface="Segoe UI" panose="020B0502040204020203" pitchFamily="34" charset="0"/>
              <a:ea typeface="Verdana" panose="020B0604030504040204" pitchFamily="34" charset="0"/>
              <a:cs typeface="Segoe UI" panose="020B0502040204020203" pitchFamily="34" charset="0"/>
            </a:endParaRPr>
          </a:p>
        </p:txBody>
      </p:sp>
      <p:sp>
        <p:nvSpPr>
          <p:cNvPr id="22" name="TextBox 21">
            <a:extLst>
              <a:ext uri="{FF2B5EF4-FFF2-40B4-BE49-F238E27FC236}">
                <a16:creationId xmlns:a16="http://schemas.microsoft.com/office/drawing/2014/main" id="{5FB998F4-CE3A-4558-8B60-445A773575FD}"/>
              </a:ext>
            </a:extLst>
          </p:cNvPr>
          <p:cNvSpPr txBox="1"/>
          <p:nvPr/>
        </p:nvSpPr>
        <p:spPr>
          <a:xfrm>
            <a:off x="6665034" y="5663956"/>
            <a:ext cx="4859630" cy="369332"/>
          </a:xfrm>
          <a:prstGeom prst="rect">
            <a:avLst/>
          </a:prstGeom>
          <a:noFill/>
          <a:ln w="6350">
            <a:noFill/>
            <a:prstDash val="dash"/>
          </a:ln>
        </p:spPr>
        <p:txBody>
          <a:bodyPr wrap="square" lIns="0" tIns="0" rIns="0" bIns="0" rtlCol="0">
            <a:spAutoFit/>
          </a:bodyPr>
          <a:lstStyle/>
          <a:p>
            <a:r>
              <a:rPr lang="en-US" sz="2400" b="1" dirty="0">
                <a:solidFill>
                  <a:prstClr val="black"/>
                </a:solidFill>
                <a:latin typeface="Segoe UI" panose="020B0502040204020203" pitchFamily="34" charset="0"/>
                <a:ea typeface="Verdana" panose="020B0604030504040204" pitchFamily="34" charset="0"/>
                <a:cs typeface="Segoe UI" panose="020B0502040204020203" pitchFamily="34" charset="0"/>
              </a:rPr>
              <a:t>Dr. Jawad Shafi</a:t>
            </a:r>
          </a:p>
        </p:txBody>
      </p:sp>
      <p:sp>
        <p:nvSpPr>
          <p:cNvPr id="25" name="TextBox 24">
            <a:extLst>
              <a:ext uri="{FF2B5EF4-FFF2-40B4-BE49-F238E27FC236}">
                <a16:creationId xmlns:a16="http://schemas.microsoft.com/office/drawing/2014/main" id="{5FB998F4-CE3A-4558-8B60-445A773575FD}"/>
              </a:ext>
            </a:extLst>
          </p:cNvPr>
          <p:cNvSpPr txBox="1"/>
          <p:nvPr/>
        </p:nvSpPr>
        <p:spPr>
          <a:xfrm>
            <a:off x="4415969" y="5663956"/>
            <a:ext cx="2249065" cy="430887"/>
          </a:xfrm>
          <a:prstGeom prst="rect">
            <a:avLst/>
          </a:prstGeom>
          <a:noFill/>
          <a:ln w="6350">
            <a:noFill/>
            <a:prstDash val="dash"/>
          </a:ln>
        </p:spPr>
        <p:txBody>
          <a:bodyPr wrap="square" lIns="0" tIns="0" rIns="0" bIns="0" rtlCol="0">
            <a:spAutoFit/>
          </a:bodyPr>
          <a:lstStyle/>
          <a:p>
            <a:r>
              <a:rPr lang="en-US" sz="2800" b="1" dirty="0">
                <a:latin typeface="Segoe UI" panose="020B0502040204020203" pitchFamily="34" charset="0"/>
                <a:cs typeface="Segoe UI" panose="020B0502040204020203" pitchFamily="34" charset="0"/>
              </a:rPr>
              <a:t>Instructor:</a:t>
            </a:r>
            <a:endParaRPr lang="en-US" sz="2800" b="1" dirty="0">
              <a:solidFill>
                <a:prstClr val="black"/>
              </a:solidFill>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507164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160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1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p:stCondLst>
                              <p:cond delay="2600"/>
                            </p:stCondLst>
                            <p:childTnLst>
                              <p:par>
                                <p:cTn id="35" presetID="22" presetClass="entr" presetSubtype="8"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7" grpId="0" animBg="1"/>
      <p:bldP spid="13" grpId="0"/>
      <p:bldP spid="20" grpId="0"/>
      <p:bldP spid="22"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642445" y="555565"/>
            <a:ext cx="1090711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How Do We Complete Probabilities in N</a:t>
            </a:r>
            <a:r>
              <a:rPr lang="en-US" sz="3600" b="1" dirty="0">
                <a:latin typeface="Segoe UI" pitchFamily="34" charset="0"/>
                <a:cs typeface="Segoe UI" pitchFamily="34" charset="0"/>
              </a:rPr>
              <a:t>-Grams! Conti.</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92600" y="1160676"/>
            <a:ext cx="9213398"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C26D6BC-959E-90D1-7506-D19863793346}"/>
              </a:ext>
            </a:extLst>
          </p:cNvPr>
          <p:cNvPicPr>
            <a:picLocks noChangeAspect="1"/>
          </p:cNvPicPr>
          <p:nvPr/>
        </p:nvPicPr>
        <p:blipFill>
          <a:blip r:embed="rId2"/>
          <a:stretch>
            <a:fillRect/>
          </a:stretch>
        </p:blipFill>
        <p:spPr>
          <a:xfrm>
            <a:off x="762000" y="1340068"/>
            <a:ext cx="10437400" cy="4962367"/>
          </a:xfrm>
          <a:prstGeom prst="rect">
            <a:avLst/>
          </a:prstGeom>
        </p:spPr>
      </p:pic>
    </p:spTree>
    <p:extLst>
      <p:ext uri="{BB962C8B-B14F-4D97-AF65-F5344CB8AC3E}">
        <p14:creationId xmlns:p14="http://schemas.microsoft.com/office/powerpoint/2010/main" val="3158523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762000" y="543649"/>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i="1" dirty="0">
                <a:latin typeface="Segoe UI" pitchFamily="34" charset="0"/>
                <a:cs typeface="Segoe UI" pitchFamily="34" charset="0"/>
              </a:rPr>
              <a:t>How Do We Complete Probabilities in N</a:t>
            </a:r>
            <a:r>
              <a:rPr lang="en-US" sz="4000" b="1" dirty="0">
                <a:latin typeface="Segoe UI" pitchFamily="34" charset="0"/>
                <a:cs typeface="Segoe UI" pitchFamily="34" charset="0"/>
              </a:rPr>
              <a:t>-Grams! Conti..</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762000" y="1157321"/>
            <a:ext cx="10384221" cy="1727"/>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1">
            <a:extLst>
              <a:ext uri="{FF2B5EF4-FFF2-40B4-BE49-F238E27FC236}">
                <a16:creationId xmlns:a16="http://schemas.microsoft.com/office/drawing/2014/main" id="{B3A8B048-192A-8165-9098-C2051DBD3F4C}"/>
              </a:ext>
            </a:extLst>
          </p:cNvPr>
          <p:cNvSpPr>
            <a:spLocks noChangeArrowheads="1"/>
          </p:cNvSpPr>
          <p:nvPr/>
        </p:nvSpPr>
        <p:spPr bwMode="auto">
          <a:xfrm>
            <a:off x="625365" y="1451788"/>
            <a:ext cx="1094126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PK" altLang="en-PK" sz="4400" dirty="0">
                <a:solidFill>
                  <a:srgbClr val="171717"/>
                </a:solidFill>
                <a:highlight>
                  <a:srgbClr val="FFFFFF"/>
                </a:highlight>
                <a:latin typeface="-apple-system"/>
              </a:rPr>
              <a:t>In learning a 4-gram language model, the next word (the word that fills up the blank) depends only on the previous 3 words. If w is the word that goes into the blank, then we compute the conditional probability of the word w as follows: </a:t>
            </a:r>
          </a:p>
        </p:txBody>
      </p:sp>
    </p:spTree>
    <p:extLst>
      <p:ext uri="{BB962C8B-B14F-4D97-AF65-F5344CB8AC3E}">
        <p14:creationId xmlns:p14="http://schemas.microsoft.com/office/powerpoint/2010/main" val="768598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762000" y="543649"/>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i="1" dirty="0">
                <a:latin typeface="Segoe UI" pitchFamily="34" charset="0"/>
                <a:cs typeface="Segoe UI" pitchFamily="34" charset="0"/>
              </a:rPr>
              <a:t>How Do We Complete Probabilities in N</a:t>
            </a:r>
            <a:r>
              <a:rPr lang="en-US" sz="4000" b="1" dirty="0">
                <a:latin typeface="Segoe UI" pitchFamily="34" charset="0"/>
                <a:cs typeface="Segoe UI" pitchFamily="34" charset="0"/>
              </a:rPr>
              <a:t>-Grams! Conti..</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762000" y="1157321"/>
            <a:ext cx="10384221" cy="1727"/>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B16319F-DB95-5A70-0C05-15AB9C8DF7E1}"/>
              </a:ext>
            </a:extLst>
          </p:cNvPr>
          <p:cNvPicPr>
            <a:picLocks noChangeAspect="1"/>
          </p:cNvPicPr>
          <p:nvPr/>
        </p:nvPicPr>
        <p:blipFill>
          <a:blip r:embed="rId2"/>
          <a:stretch>
            <a:fillRect/>
          </a:stretch>
        </p:blipFill>
        <p:spPr>
          <a:xfrm>
            <a:off x="639726" y="1257658"/>
            <a:ext cx="10912548" cy="5214294"/>
          </a:xfrm>
          <a:prstGeom prst="rect">
            <a:avLst/>
          </a:prstGeom>
        </p:spPr>
      </p:pic>
    </p:spTree>
    <p:extLst>
      <p:ext uri="{BB962C8B-B14F-4D97-AF65-F5344CB8AC3E}">
        <p14:creationId xmlns:p14="http://schemas.microsoft.com/office/powerpoint/2010/main" val="1619977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762000" y="543649"/>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i="1" dirty="0">
                <a:latin typeface="Segoe UI" pitchFamily="34" charset="0"/>
                <a:cs typeface="Segoe UI" pitchFamily="34" charset="0"/>
              </a:rPr>
              <a:t>How Do We Complete Probabilities in N</a:t>
            </a:r>
            <a:r>
              <a:rPr lang="en-US" sz="4000" b="1" dirty="0">
                <a:latin typeface="Segoe UI" pitchFamily="34" charset="0"/>
                <a:cs typeface="Segoe UI" pitchFamily="34" charset="0"/>
              </a:rPr>
              <a:t>-Grams! Conti..</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762000" y="1157321"/>
            <a:ext cx="10384221" cy="1727"/>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5D088A0-FF8E-F525-C294-070196831480}"/>
              </a:ext>
            </a:extLst>
          </p:cNvPr>
          <p:cNvSpPr txBox="1"/>
          <p:nvPr/>
        </p:nvSpPr>
        <p:spPr>
          <a:xfrm>
            <a:off x="882000" y="1550133"/>
            <a:ext cx="10317400" cy="4308872"/>
          </a:xfrm>
          <a:prstGeom prst="rect">
            <a:avLst/>
          </a:prstGeom>
          <a:noFill/>
        </p:spPr>
        <p:txBody>
          <a:bodyPr wrap="square">
            <a:spAutoFit/>
          </a:bodyPr>
          <a:lstStyle/>
          <a:p>
            <a:pPr algn="just"/>
            <a:r>
              <a:rPr lang="en-US" sz="3200" dirty="0">
                <a:solidFill>
                  <a:srgbClr val="171717"/>
                </a:solidFill>
                <a:highlight>
                  <a:srgbClr val="FFFFFF"/>
                </a:highlight>
                <a:latin typeface="-apple-system"/>
              </a:rPr>
              <a:t>The language model would predict the word books; But given the context, is books really the right choice? Wouldn’t the word exams be a better fit? </a:t>
            </a:r>
          </a:p>
          <a:p>
            <a:pPr algn="just"/>
            <a:br>
              <a:rPr lang="en-US" sz="3200" dirty="0">
                <a:solidFill>
                  <a:srgbClr val="171717"/>
                </a:solidFill>
                <a:highlight>
                  <a:srgbClr val="FFFFFF"/>
                </a:highlight>
                <a:latin typeface="-apple-system"/>
              </a:rPr>
            </a:br>
            <a:r>
              <a:rPr lang="en-US" sz="3200" dirty="0">
                <a:solidFill>
                  <a:srgbClr val="171717"/>
                </a:solidFill>
                <a:highlight>
                  <a:srgbClr val="FFFFFF"/>
                </a:highlight>
                <a:latin typeface="-apple-system"/>
              </a:rPr>
              <a:t>As the proctor started the clock, the students opened their--</a:t>
            </a:r>
            <a:br>
              <a:rPr lang="en-US" sz="3200" dirty="0">
                <a:solidFill>
                  <a:srgbClr val="171717"/>
                </a:solidFill>
                <a:highlight>
                  <a:srgbClr val="FFFFFF"/>
                </a:highlight>
                <a:latin typeface="-apple-system"/>
              </a:rPr>
            </a:br>
            <a:r>
              <a:rPr lang="en-US" sz="3200" dirty="0">
                <a:solidFill>
                  <a:srgbClr val="171717"/>
                </a:solidFill>
                <a:highlight>
                  <a:srgbClr val="FFFFFF"/>
                </a:highlight>
                <a:latin typeface="-apple-system"/>
              </a:rPr>
              <a:t>Should we really have discarded the context ‘proctor’?</a:t>
            </a:r>
            <a:br>
              <a:rPr lang="en-US" sz="3200" dirty="0">
                <a:solidFill>
                  <a:srgbClr val="171717"/>
                </a:solidFill>
                <a:highlight>
                  <a:srgbClr val="FFFFFF"/>
                </a:highlight>
                <a:latin typeface="-apple-system"/>
              </a:rPr>
            </a:br>
            <a:r>
              <a:rPr lang="en-US" sz="3200" dirty="0">
                <a:solidFill>
                  <a:srgbClr val="171717"/>
                </a:solidFill>
                <a:highlight>
                  <a:srgbClr val="FFFFFF"/>
                </a:highlight>
                <a:latin typeface="-apple-system"/>
              </a:rPr>
              <a:t>Looks like we shouldn’t have. This leads us to understand some of the problems associated with n-grams</a:t>
            </a:r>
            <a:r>
              <a:rPr lang="en-US" sz="3200" b="1" dirty="0">
                <a:solidFill>
                  <a:srgbClr val="171717"/>
                </a:solidFill>
                <a:highlight>
                  <a:srgbClr val="FFFFFF"/>
                </a:highlight>
                <a:latin typeface="-apple-system"/>
              </a:rPr>
              <a:t>.</a:t>
            </a:r>
            <a:br>
              <a:rPr lang="en-US" b="1" dirty="0"/>
            </a:br>
            <a:endParaRPr lang="en-PK" b="1" dirty="0"/>
          </a:p>
        </p:txBody>
      </p:sp>
    </p:spTree>
    <p:extLst>
      <p:ext uri="{BB962C8B-B14F-4D97-AF65-F5344CB8AC3E}">
        <p14:creationId xmlns:p14="http://schemas.microsoft.com/office/powerpoint/2010/main" val="523438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Problems in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33280"/>
            <a:ext cx="423149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684E8EA-D345-B0B1-120D-C56D95A40B6A}"/>
              </a:ext>
            </a:extLst>
          </p:cNvPr>
          <p:cNvPicPr>
            <a:picLocks noChangeAspect="1"/>
          </p:cNvPicPr>
          <p:nvPr/>
        </p:nvPicPr>
        <p:blipFill>
          <a:blip r:embed="rId2"/>
          <a:stretch>
            <a:fillRect/>
          </a:stretch>
        </p:blipFill>
        <p:spPr>
          <a:xfrm>
            <a:off x="865718" y="1180395"/>
            <a:ext cx="10654862" cy="4479426"/>
          </a:xfrm>
          <a:prstGeom prst="rect">
            <a:avLst/>
          </a:prstGeom>
        </p:spPr>
      </p:pic>
    </p:spTree>
    <p:extLst>
      <p:ext uri="{BB962C8B-B14F-4D97-AF65-F5344CB8AC3E}">
        <p14:creationId xmlns:p14="http://schemas.microsoft.com/office/powerpoint/2010/main" val="3887381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Problems in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33280"/>
            <a:ext cx="423149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E0E7A2C-9E4D-0ED5-95CB-8586C08D8666}"/>
              </a:ext>
            </a:extLst>
          </p:cNvPr>
          <p:cNvPicPr>
            <a:picLocks noChangeAspect="1"/>
          </p:cNvPicPr>
          <p:nvPr/>
        </p:nvPicPr>
        <p:blipFill>
          <a:blip r:embed="rId2"/>
          <a:stretch>
            <a:fillRect/>
          </a:stretch>
        </p:blipFill>
        <p:spPr>
          <a:xfrm>
            <a:off x="939595" y="1369789"/>
            <a:ext cx="10351781" cy="4069314"/>
          </a:xfrm>
          <a:prstGeom prst="rect">
            <a:avLst/>
          </a:prstGeom>
        </p:spPr>
      </p:pic>
    </p:spTree>
    <p:extLst>
      <p:ext uri="{BB962C8B-B14F-4D97-AF65-F5344CB8AC3E}">
        <p14:creationId xmlns:p14="http://schemas.microsoft.com/office/powerpoint/2010/main" val="870942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Problems in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33280"/>
            <a:ext cx="423149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B6B5D000-A0A8-F816-98ED-A58ED6779051}"/>
              </a:ext>
            </a:extLst>
          </p:cNvPr>
          <p:cNvPicPr>
            <a:picLocks noChangeAspect="1"/>
          </p:cNvPicPr>
          <p:nvPr/>
        </p:nvPicPr>
        <p:blipFill>
          <a:blip r:embed="rId2"/>
          <a:stretch>
            <a:fillRect/>
          </a:stretch>
        </p:blipFill>
        <p:spPr>
          <a:xfrm>
            <a:off x="838200" y="1438188"/>
            <a:ext cx="10657114" cy="3090924"/>
          </a:xfrm>
          <a:prstGeom prst="rect">
            <a:avLst/>
          </a:prstGeom>
        </p:spPr>
      </p:pic>
    </p:spTree>
    <p:extLst>
      <p:ext uri="{BB962C8B-B14F-4D97-AF65-F5344CB8AC3E}">
        <p14:creationId xmlns:p14="http://schemas.microsoft.com/office/powerpoint/2010/main" val="3698363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Hidden Markov Model (HMM)</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40A6A9D-BBE2-4D68-DF16-CF7DC088D039}"/>
              </a:ext>
            </a:extLst>
          </p:cNvPr>
          <p:cNvPicPr>
            <a:picLocks noChangeAspect="1"/>
          </p:cNvPicPr>
          <p:nvPr/>
        </p:nvPicPr>
        <p:blipFill>
          <a:blip r:embed="rId2"/>
          <a:stretch>
            <a:fillRect/>
          </a:stretch>
        </p:blipFill>
        <p:spPr>
          <a:xfrm>
            <a:off x="577601" y="1090898"/>
            <a:ext cx="11320578" cy="5082468"/>
          </a:xfrm>
          <a:prstGeom prst="rect">
            <a:avLst/>
          </a:prstGeom>
        </p:spPr>
      </p:pic>
    </p:spTree>
    <p:extLst>
      <p:ext uri="{BB962C8B-B14F-4D97-AF65-F5344CB8AC3E}">
        <p14:creationId xmlns:p14="http://schemas.microsoft.com/office/powerpoint/2010/main" val="950732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(HMM) in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8819260"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1E1E5E0-30C5-CDFC-2C48-39B80A55CC5D}"/>
              </a:ext>
            </a:extLst>
          </p:cNvPr>
          <p:cNvPicPr>
            <a:picLocks noChangeAspect="1"/>
          </p:cNvPicPr>
          <p:nvPr/>
        </p:nvPicPr>
        <p:blipFill>
          <a:blip r:embed="rId2"/>
          <a:stretch>
            <a:fillRect/>
          </a:stretch>
        </p:blipFill>
        <p:spPr>
          <a:xfrm>
            <a:off x="838200" y="1091020"/>
            <a:ext cx="10591800" cy="5200939"/>
          </a:xfrm>
          <a:prstGeom prst="rect">
            <a:avLst/>
          </a:prstGeom>
        </p:spPr>
      </p:pic>
    </p:spTree>
    <p:extLst>
      <p:ext uri="{BB962C8B-B14F-4D97-AF65-F5344CB8AC3E}">
        <p14:creationId xmlns:p14="http://schemas.microsoft.com/office/powerpoint/2010/main" val="1490375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Shannon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0B2BEC9-9CAE-2DF4-AFA2-8BE0F7742708}"/>
              </a:ext>
            </a:extLst>
          </p:cNvPr>
          <p:cNvPicPr>
            <a:picLocks noChangeAspect="1"/>
          </p:cNvPicPr>
          <p:nvPr/>
        </p:nvPicPr>
        <p:blipFill>
          <a:blip r:embed="rId2"/>
          <a:stretch>
            <a:fillRect/>
          </a:stretch>
        </p:blipFill>
        <p:spPr>
          <a:xfrm>
            <a:off x="838200" y="1010720"/>
            <a:ext cx="10886569" cy="5082466"/>
          </a:xfrm>
          <a:prstGeom prst="rect">
            <a:avLst/>
          </a:prstGeom>
        </p:spPr>
      </p:pic>
    </p:spTree>
    <p:extLst>
      <p:ext uri="{BB962C8B-B14F-4D97-AF65-F5344CB8AC3E}">
        <p14:creationId xmlns:p14="http://schemas.microsoft.com/office/powerpoint/2010/main" val="2475278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BCA18C4-3046-49DB-8C23-D2F82FB9C064}"/>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6407"/>
                    </a14:imgEffect>
                    <a14:imgEffect>
                      <a14:saturation sat="400000"/>
                    </a14:imgEffect>
                  </a14:imgLayer>
                </a14:imgProps>
              </a:ext>
              <a:ext uri="{28A0092B-C50C-407E-A947-70E740481C1C}">
                <a14:useLocalDpi xmlns:a14="http://schemas.microsoft.com/office/drawing/2010/main" val="0"/>
              </a:ext>
            </a:extLst>
          </a:blip>
          <a:srcRect l="61303" t="24663" b="1212"/>
          <a:stretch/>
        </p:blipFill>
        <p:spPr>
          <a:xfrm>
            <a:off x="954583" y="1497750"/>
            <a:ext cx="3440357" cy="4527192"/>
          </a:xfrm>
          <a:prstGeom prst="rect">
            <a:avLst/>
          </a:prstGeom>
        </p:spPr>
      </p:pic>
      <p:sp>
        <p:nvSpPr>
          <p:cNvPr id="12" name="TextBox 11"/>
          <p:cNvSpPr txBox="1"/>
          <p:nvPr/>
        </p:nvSpPr>
        <p:spPr>
          <a:xfrm>
            <a:off x="4394942" y="1497750"/>
            <a:ext cx="7797061" cy="923330"/>
          </a:xfrm>
          <a:prstGeom prst="rect">
            <a:avLst/>
          </a:prstGeom>
          <a:noFill/>
        </p:spPr>
        <p:txBody>
          <a:bodyPr wrap="square" lIns="91398" tIns="45699" rIns="91398" bIns="45699" rtlCol="0">
            <a:spAutoFit/>
          </a:bodyPr>
          <a:lstStyle/>
          <a:p>
            <a:pPr algn="ctr"/>
            <a:r>
              <a:rPr lang="ar-AE" sz="5400" b="1" dirty="0">
                <a:solidFill>
                  <a:srgbClr val="4C287F"/>
                </a:solidFill>
                <a:latin typeface="Arabic Typesetting" panose="03020402040406030203" pitchFamily="66" charset="-78"/>
                <a:cs typeface="Arabic Typesetting" panose="03020402040406030203" pitchFamily="66" charset="-78"/>
              </a:rPr>
              <a:t>اللَّهُمَّ خِرْ لِيْ وَاخْتَرْ لِي</a:t>
            </a:r>
            <a:endParaRPr lang="en-US" sz="5400" b="1" dirty="0">
              <a:solidFill>
                <a:srgbClr val="4C287F"/>
              </a:solidFill>
              <a:latin typeface="Arabic Typesetting" panose="03020402040406030203" pitchFamily="66" charset="-78"/>
              <a:cs typeface="Arabic Typesetting" panose="03020402040406030203" pitchFamily="66" charset="-78"/>
            </a:endParaRPr>
          </a:p>
        </p:txBody>
      </p:sp>
      <p:sp>
        <p:nvSpPr>
          <p:cNvPr id="13" name="Rectangle 12"/>
          <p:cNvSpPr/>
          <p:nvPr/>
        </p:nvSpPr>
        <p:spPr>
          <a:xfrm>
            <a:off x="4470485" y="2464647"/>
            <a:ext cx="7746699" cy="1323439"/>
          </a:xfrm>
          <a:prstGeom prst="rect">
            <a:avLst/>
          </a:prstGeom>
        </p:spPr>
        <p:txBody>
          <a:bodyPr wrap="square" lIns="91398" tIns="45699" rIns="91398" bIns="45699">
            <a:spAutoFit/>
          </a:bodyPr>
          <a:lstStyle/>
          <a:p>
            <a:pPr algn="ctr"/>
            <a:r>
              <a:rPr lang="ur-PK" sz="4000" b="1" dirty="0">
                <a:solidFill>
                  <a:srgbClr val="002060"/>
                </a:solidFill>
                <a:latin typeface="Arabic Typesetting" panose="03020402040406030203" pitchFamily="66" charset="-78"/>
                <a:cs typeface="Arabic Typesetting" panose="03020402040406030203" pitchFamily="66" charset="-78"/>
              </a:rPr>
              <a:t>سُبْحَانَكَ لَا عِلْمَ لَنَا إِلَّا مَا عَلَّمْتَنَا ۖ</a:t>
            </a:r>
            <a:endParaRPr lang="en-US" sz="4000" b="1" dirty="0">
              <a:solidFill>
                <a:srgbClr val="002060"/>
              </a:solidFill>
              <a:latin typeface="Arabic Typesetting" panose="03020402040406030203" pitchFamily="66" charset="-78"/>
              <a:cs typeface="Arabic Typesetting" panose="03020402040406030203" pitchFamily="66" charset="-78"/>
            </a:endParaRPr>
          </a:p>
          <a:p>
            <a:pPr algn="ctr"/>
            <a:r>
              <a:rPr lang="ur-PK" sz="4000" b="1" dirty="0">
                <a:solidFill>
                  <a:srgbClr val="002060"/>
                </a:solidFill>
                <a:latin typeface="Arabic Typesetting" panose="03020402040406030203" pitchFamily="66" charset="-78"/>
                <a:cs typeface="Arabic Typesetting" panose="03020402040406030203" pitchFamily="66" charset="-78"/>
              </a:rPr>
              <a:t> إِنَّكَ أَنْتَ الْعَلِيمُ الْحَكِيمُ</a:t>
            </a:r>
            <a:endParaRPr lang="en-US" sz="4000" b="1" dirty="0">
              <a:solidFill>
                <a:srgbClr val="002060"/>
              </a:solidFill>
              <a:latin typeface="Arabic Typesetting" panose="03020402040406030203" pitchFamily="66" charset="-78"/>
              <a:cs typeface="Arabic Typesetting" panose="03020402040406030203" pitchFamily="66" charset="-78"/>
            </a:endParaRPr>
          </a:p>
        </p:txBody>
      </p:sp>
      <p:sp>
        <p:nvSpPr>
          <p:cNvPr id="14" name="Rectangle 13"/>
          <p:cNvSpPr/>
          <p:nvPr/>
        </p:nvSpPr>
        <p:spPr>
          <a:xfrm>
            <a:off x="4420119" y="3782695"/>
            <a:ext cx="7797062" cy="2554545"/>
          </a:xfrm>
          <a:prstGeom prst="rect">
            <a:avLst/>
          </a:prstGeom>
        </p:spPr>
        <p:txBody>
          <a:bodyPr wrap="square" lIns="91398" tIns="45699" rIns="91398" bIns="45699">
            <a:spAutoFit/>
          </a:bodyPr>
          <a:lstStyle/>
          <a:p>
            <a:pPr algn="ctr"/>
            <a:r>
              <a:rPr lang="ur-PK" sz="4000" b="1" dirty="0">
                <a:solidFill>
                  <a:srgbClr val="4C287F"/>
                </a:solidFill>
                <a:latin typeface="Arabic Typesetting" panose="03020402040406030203" pitchFamily="66" charset="-78"/>
                <a:cs typeface="Arabic Typesetting" panose="03020402040406030203" pitchFamily="66" charset="-78"/>
              </a:rPr>
              <a:t>رَبِّ اشْرَحْ لِي صَدْرِي </a:t>
            </a:r>
            <a:endParaRPr lang="en-US" sz="4000" b="1" dirty="0">
              <a:solidFill>
                <a:srgbClr val="4C287F"/>
              </a:solidFill>
              <a:latin typeface="Arabic Typesetting" panose="03020402040406030203" pitchFamily="66" charset="-78"/>
              <a:cs typeface="Arabic Typesetting" panose="03020402040406030203" pitchFamily="66" charset="-78"/>
            </a:endParaRPr>
          </a:p>
          <a:p>
            <a:pPr algn="ctr"/>
            <a:r>
              <a:rPr lang="ur-PK" sz="4000" b="1" dirty="0">
                <a:solidFill>
                  <a:srgbClr val="4C287F"/>
                </a:solidFill>
                <a:latin typeface="Arabic Typesetting" panose="03020402040406030203" pitchFamily="66" charset="-78"/>
                <a:cs typeface="Arabic Typesetting" panose="03020402040406030203" pitchFamily="66" charset="-78"/>
              </a:rPr>
              <a:t>وَيَسِّرْ لِي اَمْرِي </a:t>
            </a:r>
            <a:endParaRPr lang="en-US" sz="4000" b="1" dirty="0">
              <a:solidFill>
                <a:srgbClr val="4C287F"/>
              </a:solidFill>
              <a:latin typeface="Arabic Typesetting" panose="03020402040406030203" pitchFamily="66" charset="-78"/>
              <a:cs typeface="Arabic Typesetting" panose="03020402040406030203" pitchFamily="66" charset="-78"/>
            </a:endParaRPr>
          </a:p>
          <a:p>
            <a:pPr algn="ctr"/>
            <a:r>
              <a:rPr lang="ur-PK" sz="4000" b="1" dirty="0">
                <a:solidFill>
                  <a:srgbClr val="4C287F"/>
                </a:solidFill>
                <a:latin typeface="Arabic Typesetting" panose="03020402040406030203" pitchFamily="66" charset="-78"/>
                <a:cs typeface="Arabic Typesetting" panose="03020402040406030203" pitchFamily="66" charset="-78"/>
              </a:rPr>
              <a:t>وَاحْلُلْ عُقْدَةً مِنْ لِسَانِي </a:t>
            </a:r>
            <a:endParaRPr lang="en-US" sz="4000" b="1" dirty="0">
              <a:solidFill>
                <a:srgbClr val="4C287F"/>
              </a:solidFill>
              <a:latin typeface="Arabic Typesetting" panose="03020402040406030203" pitchFamily="66" charset="-78"/>
              <a:cs typeface="Arabic Typesetting" panose="03020402040406030203" pitchFamily="66" charset="-78"/>
            </a:endParaRPr>
          </a:p>
          <a:p>
            <a:pPr algn="ctr"/>
            <a:r>
              <a:rPr lang="ur-PK" sz="4000" b="1" dirty="0">
                <a:solidFill>
                  <a:srgbClr val="4C287F"/>
                </a:solidFill>
                <a:latin typeface="Arabic Typesetting" panose="03020402040406030203" pitchFamily="66" charset="-78"/>
                <a:cs typeface="Arabic Typesetting" panose="03020402040406030203" pitchFamily="66" charset="-78"/>
              </a:rPr>
              <a:t>يَفْقَهُوا قَوْلِي</a:t>
            </a:r>
            <a:endParaRPr lang="en-US" sz="4000" b="1" dirty="0">
              <a:solidFill>
                <a:srgbClr val="4C287F"/>
              </a:solidFill>
              <a:latin typeface="Arabic Typesetting" panose="03020402040406030203" pitchFamily="66" charset="-78"/>
              <a:cs typeface="Arabic Typesetting" panose="03020402040406030203" pitchFamily="66" charset="-78"/>
            </a:endParaRPr>
          </a:p>
        </p:txBody>
      </p:sp>
      <p:cxnSp>
        <p:nvCxnSpPr>
          <p:cNvPr id="4" name="Straight Connector 3"/>
          <p:cNvCxnSpPr/>
          <p:nvPr/>
        </p:nvCxnSpPr>
        <p:spPr>
          <a:xfrm flipV="1">
            <a:off x="5595989" y="2406332"/>
            <a:ext cx="5394960" cy="0"/>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flipV="1">
            <a:off x="5595989" y="3821117"/>
            <a:ext cx="5394960" cy="0"/>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itle 2">
            <a:extLst>
              <a:ext uri="{FF2B5EF4-FFF2-40B4-BE49-F238E27FC236}">
                <a16:creationId xmlns:a16="http://schemas.microsoft.com/office/drawing/2014/main" id="{B95B1E3E-FD73-47FA-B1FA-E97ACE4748E6}"/>
              </a:ext>
            </a:extLst>
          </p:cNvPr>
          <p:cNvSpPr txBox="1">
            <a:spLocks/>
          </p:cNvSpPr>
          <p:nvPr/>
        </p:nvSpPr>
        <p:spPr>
          <a:xfrm>
            <a:off x="838200" y="3"/>
            <a:ext cx="10515600"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2">
                    <a:lumMod val="10000"/>
                  </a:schemeClr>
                </a:solidFill>
                <a:latin typeface="Segoe UI" panose="020B0502040204020203" pitchFamily="34" charset="0"/>
                <a:cs typeface="Segoe UI" panose="020B0502040204020203" pitchFamily="34" charset="0"/>
              </a:rPr>
              <a:t>Dua</a:t>
            </a:r>
            <a:r>
              <a:rPr lang="en-US" sz="3200" b="1" dirty="0">
                <a:solidFill>
                  <a:schemeClr val="bg2">
                    <a:lumMod val="10000"/>
                  </a:schemeClr>
                </a:solidFill>
                <a:latin typeface="Segoe UI" panose="020B0502040204020203" pitchFamily="34" charset="0"/>
                <a:cs typeface="Segoe UI" panose="020B0502040204020203" pitchFamily="34" charset="0"/>
              </a:rPr>
              <a:t> – Take Help from Allah Before Starting Any Task</a:t>
            </a:r>
          </a:p>
        </p:txBody>
      </p:sp>
      <p:cxnSp>
        <p:nvCxnSpPr>
          <p:cNvPr id="16" name="Straight Connector 15">
            <a:extLst>
              <a:ext uri="{FF2B5EF4-FFF2-40B4-BE49-F238E27FC236}">
                <a16:creationId xmlns:a16="http://schemas.microsoft.com/office/drawing/2014/main" id="{659516EA-A451-44D1-9998-0449B7AE6266}"/>
              </a:ext>
            </a:extLst>
          </p:cNvPr>
          <p:cNvCxnSpPr>
            <a:cxnSpLocks/>
          </p:cNvCxnSpPr>
          <p:nvPr/>
        </p:nvCxnSpPr>
        <p:spPr>
          <a:xfrm>
            <a:off x="916652" y="986840"/>
            <a:ext cx="1007429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0B20200-338F-2E04-9325-7228668DDDD6}"/>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568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769B355-EBB7-196F-A113-11D9098F1F63}"/>
              </a:ext>
            </a:extLst>
          </p:cNvPr>
          <p:cNvPicPr>
            <a:picLocks noChangeAspect="1"/>
          </p:cNvPicPr>
          <p:nvPr/>
        </p:nvPicPr>
        <p:blipFill>
          <a:blip r:embed="rId2"/>
          <a:stretch>
            <a:fillRect/>
          </a:stretch>
        </p:blipFill>
        <p:spPr>
          <a:xfrm>
            <a:off x="762000" y="1019107"/>
            <a:ext cx="10620597" cy="4988530"/>
          </a:xfrm>
          <a:prstGeom prst="rect">
            <a:avLst/>
          </a:prstGeom>
        </p:spPr>
      </p:pic>
    </p:spTree>
    <p:extLst>
      <p:ext uri="{BB962C8B-B14F-4D97-AF65-F5344CB8AC3E}">
        <p14:creationId xmlns:p14="http://schemas.microsoft.com/office/powerpoint/2010/main" val="3278105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8F04466-B00B-E4E7-7132-026058802A92}"/>
              </a:ext>
            </a:extLst>
          </p:cNvPr>
          <p:cNvPicPr>
            <a:picLocks noChangeAspect="1"/>
          </p:cNvPicPr>
          <p:nvPr/>
        </p:nvPicPr>
        <p:blipFill>
          <a:blip r:embed="rId2"/>
          <a:stretch>
            <a:fillRect/>
          </a:stretch>
        </p:blipFill>
        <p:spPr>
          <a:xfrm>
            <a:off x="838200" y="1132577"/>
            <a:ext cx="10319948" cy="5324973"/>
          </a:xfrm>
          <a:prstGeom prst="rect">
            <a:avLst/>
          </a:prstGeom>
        </p:spPr>
      </p:pic>
    </p:spTree>
    <p:extLst>
      <p:ext uri="{BB962C8B-B14F-4D97-AF65-F5344CB8AC3E}">
        <p14:creationId xmlns:p14="http://schemas.microsoft.com/office/powerpoint/2010/main" val="1795289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0400046-15BD-E0DB-8169-BFE99FBBE93E}"/>
              </a:ext>
            </a:extLst>
          </p:cNvPr>
          <p:cNvPicPr>
            <a:picLocks noChangeAspect="1"/>
          </p:cNvPicPr>
          <p:nvPr/>
        </p:nvPicPr>
        <p:blipFill>
          <a:blip r:embed="rId2"/>
          <a:stretch>
            <a:fillRect/>
          </a:stretch>
        </p:blipFill>
        <p:spPr>
          <a:xfrm>
            <a:off x="472966" y="1571625"/>
            <a:ext cx="11004331" cy="3457575"/>
          </a:xfrm>
          <a:prstGeom prst="rect">
            <a:avLst/>
          </a:prstGeom>
        </p:spPr>
      </p:pic>
    </p:spTree>
    <p:extLst>
      <p:ext uri="{BB962C8B-B14F-4D97-AF65-F5344CB8AC3E}">
        <p14:creationId xmlns:p14="http://schemas.microsoft.com/office/powerpoint/2010/main" val="300030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4FC25D0-4007-080B-CB3E-A1E6FE7452FC}"/>
              </a:ext>
            </a:extLst>
          </p:cNvPr>
          <p:cNvPicPr>
            <a:picLocks noChangeAspect="1"/>
          </p:cNvPicPr>
          <p:nvPr/>
        </p:nvPicPr>
        <p:blipFill>
          <a:blip r:embed="rId2"/>
          <a:stretch>
            <a:fillRect/>
          </a:stretch>
        </p:blipFill>
        <p:spPr>
          <a:xfrm>
            <a:off x="810618" y="1378483"/>
            <a:ext cx="10515600" cy="4629154"/>
          </a:xfrm>
          <a:prstGeom prst="rect">
            <a:avLst/>
          </a:prstGeom>
        </p:spPr>
      </p:pic>
    </p:spTree>
    <p:extLst>
      <p:ext uri="{BB962C8B-B14F-4D97-AF65-F5344CB8AC3E}">
        <p14:creationId xmlns:p14="http://schemas.microsoft.com/office/powerpoint/2010/main" val="2711700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5B1D9CB-2CD1-57D7-03C5-06DABD639220}"/>
              </a:ext>
            </a:extLst>
          </p:cNvPr>
          <p:cNvPicPr>
            <a:picLocks noChangeAspect="1"/>
          </p:cNvPicPr>
          <p:nvPr/>
        </p:nvPicPr>
        <p:blipFill>
          <a:blip r:embed="rId2"/>
          <a:stretch>
            <a:fillRect/>
          </a:stretch>
        </p:blipFill>
        <p:spPr>
          <a:xfrm>
            <a:off x="935874" y="1132577"/>
            <a:ext cx="9989629" cy="5002106"/>
          </a:xfrm>
          <a:prstGeom prst="rect">
            <a:avLst/>
          </a:prstGeom>
        </p:spPr>
      </p:pic>
    </p:spTree>
    <p:extLst>
      <p:ext uri="{BB962C8B-B14F-4D97-AF65-F5344CB8AC3E}">
        <p14:creationId xmlns:p14="http://schemas.microsoft.com/office/powerpoint/2010/main" val="2115149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E27B558-24EB-96F8-B440-11A168E9A795}"/>
              </a:ext>
            </a:extLst>
          </p:cNvPr>
          <p:cNvPicPr>
            <a:picLocks noChangeAspect="1"/>
          </p:cNvPicPr>
          <p:nvPr/>
        </p:nvPicPr>
        <p:blipFill>
          <a:blip r:embed="rId2"/>
          <a:stretch>
            <a:fillRect/>
          </a:stretch>
        </p:blipFill>
        <p:spPr>
          <a:xfrm>
            <a:off x="698938" y="906202"/>
            <a:ext cx="11083786" cy="5451861"/>
          </a:xfrm>
          <a:prstGeom prst="rect">
            <a:avLst/>
          </a:prstGeom>
        </p:spPr>
      </p:pic>
    </p:spTree>
    <p:extLst>
      <p:ext uri="{BB962C8B-B14F-4D97-AF65-F5344CB8AC3E}">
        <p14:creationId xmlns:p14="http://schemas.microsoft.com/office/powerpoint/2010/main" val="190669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32C8D7-CDBB-7F74-930F-6B6DDE9EFF75}"/>
              </a:ext>
            </a:extLst>
          </p:cNvPr>
          <p:cNvPicPr>
            <a:picLocks noChangeAspect="1"/>
          </p:cNvPicPr>
          <p:nvPr/>
        </p:nvPicPr>
        <p:blipFill>
          <a:blip r:embed="rId2"/>
          <a:stretch>
            <a:fillRect/>
          </a:stretch>
        </p:blipFill>
        <p:spPr>
          <a:xfrm>
            <a:off x="939594" y="1065106"/>
            <a:ext cx="9922847" cy="5442248"/>
          </a:xfrm>
          <a:prstGeom prst="rect">
            <a:avLst/>
          </a:prstGeom>
        </p:spPr>
      </p:pic>
    </p:spTree>
    <p:extLst>
      <p:ext uri="{BB962C8B-B14F-4D97-AF65-F5344CB8AC3E}">
        <p14:creationId xmlns:p14="http://schemas.microsoft.com/office/powerpoint/2010/main" val="1279184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397048"/>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Practical Example of N</a:t>
            </a:r>
            <a:r>
              <a:rPr lang="en-US" sz="3600" b="1" dirty="0">
                <a:latin typeface="Segoe UI" pitchFamily="34" charset="0"/>
                <a:cs typeface="Segoe UI" pitchFamily="34" charset="0"/>
              </a:rPr>
              <a:t>-Grams!</a:t>
            </a:r>
            <a:br>
              <a:rPr lang="en-US" sz="3600" b="1" dirty="0">
                <a:latin typeface="Segoe UI" pitchFamily="34" charset="0"/>
                <a:cs typeface="Segoe UI" pitchFamily="34" charset="0"/>
              </a:rPr>
            </a:b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62785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5B09BEA-7030-8A3F-1DDB-05DEEE8522AC}"/>
              </a:ext>
            </a:extLst>
          </p:cNvPr>
          <p:cNvPicPr>
            <a:picLocks noChangeAspect="1"/>
          </p:cNvPicPr>
          <p:nvPr/>
        </p:nvPicPr>
        <p:blipFill>
          <a:blip r:embed="rId2"/>
          <a:stretch>
            <a:fillRect/>
          </a:stretch>
        </p:blipFill>
        <p:spPr>
          <a:xfrm>
            <a:off x="762000" y="1432447"/>
            <a:ext cx="10746828" cy="4034053"/>
          </a:xfrm>
          <a:prstGeom prst="rect">
            <a:avLst/>
          </a:prstGeom>
        </p:spPr>
      </p:pic>
    </p:spTree>
    <p:extLst>
      <p:ext uri="{BB962C8B-B14F-4D97-AF65-F5344CB8AC3E}">
        <p14:creationId xmlns:p14="http://schemas.microsoft.com/office/powerpoint/2010/main" val="1739792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2"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en-US"/>
          </a:p>
        </p:txBody>
      </p:sp>
      <p:sp>
        <p:nvSpPr>
          <p:cNvPr id="8" name="TextBox 7">
            <a:extLst>
              <a:ext uri="{FF2B5EF4-FFF2-40B4-BE49-F238E27FC236}">
                <a16:creationId xmlns:a16="http://schemas.microsoft.com/office/drawing/2014/main" id="{662CB1DD-D0E6-4BC7-BF82-6F2EF9B65413}"/>
              </a:ext>
            </a:extLst>
          </p:cNvPr>
          <p:cNvSpPr txBox="1"/>
          <p:nvPr/>
        </p:nvSpPr>
        <p:spPr>
          <a:xfrm>
            <a:off x="4276227" y="3094279"/>
            <a:ext cx="7915770" cy="830997"/>
          </a:xfrm>
          <a:prstGeom prst="rect">
            <a:avLst/>
          </a:prstGeom>
          <a:noFill/>
        </p:spPr>
        <p:txBody>
          <a:bodyPr wrap="square" lIns="0" tIns="0" rIns="0" bIns="0" rtlCol="0">
            <a:spAutoFit/>
          </a:bodyPr>
          <a:lstStyle/>
          <a:p>
            <a:pPr algn="ctr"/>
            <a:r>
              <a:rPr lang="en-US" sz="5400" b="1" dirty="0" err="1">
                <a:latin typeface="Segoe UI" pitchFamily="34" charset="0"/>
                <a:cs typeface="Segoe UI" pitchFamily="34" charset="0"/>
              </a:rPr>
              <a:t>BoW</a:t>
            </a:r>
            <a:r>
              <a:rPr lang="en-US" sz="5400" b="1" dirty="0">
                <a:latin typeface="Segoe UI" pitchFamily="34" charset="0"/>
                <a:cs typeface="Segoe UI" pitchFamily="34" charset="0"/>
              </a:rPr>
              <a:t>- LM</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FAED063E-AD16-4A9D-8C36-909EC15FDC62}"/>
              </a:ext>
            </a:extLst>
          </p:cNvPr>
          <p:cNvSpPr/>
          <p:nvPr/>
        </p:nvSpPr>
        <p:spPr>
          <a:xfrm>
            <a:off x="3" y="3603174"/>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defRPr/>
            </a:pPr>
            <a:endParaRPr lang="en-US">
              <a:solidFill>
                <a:prstClr val="white"/>
              </a:solidFill>
              <a:latin typeface="Calibri" panose="020F0502020204030204"/>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7"/>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6"/>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E0A13-1865-CCE4-E8E6-88BD45B80009}"/>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778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456257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9E795F-07B8-4DA9-0B1B-90AAFCD1ED0E}"/>
              </a:ext>
            </a:extLst>
          </p:cNvPr>
          <p:cNvSpPr txBox="1"/>
          <p:nvPr/>
        </p:nvSpPr>
        <p:spPr>
          <a:xfrm>
            <a:off x="939595" y="1422769"/>
            <a:ext cx="10179269" cy="1138773"/>
          </a:xfrm>
          <a:prstGeom prst="rect">
            <a:avLst/>
          </a:prstGeom>
          <a:noFill/>
        </p:spPr>
        <p:txBody>
          <a:bodyPr wrap="square">
            <a:spAutoFit/>
          </a:bodyPr>
          <a:lstStyle/>
          <a:p>
            <a:pPr algn="just"/>
            <a:r>
              <a:rPr lang="en-US" sz="3400" b="1" dirty="0">
                <a:solidFill>
                  <a:srgbClr val="171717"/>
                </a:solidFill>
                <a:highlight>
                  <a:srgbClr val="FFFFFF"/>
                </a:highlight>
                <a:latin typeface="-apple-system"/>
              </a:rPr>
              <a:t>Bag of words is a Natural Language Processing technique of text modelling</a:t>
            </a:r>
            <a:r>
              <a:rPr lang="en-US" sz="3400" dirty="0">
                <a:solidFill>
                  <a:srgbClr val="171717"/>
                </a:solidFill>
                <a:highlight>
                  <a:srgbClr val="FFFFFF"/>
                </a:highlight>
                <a:latin typeface="-apple-system"/>
              </a:rPr>
              <a:t>. </a:t>
            </a:r>
            <a:endParaRPr lang="en-PK" sz="3400" dirty="0">
              <a:solidFill>
                <a:srgbClr val="171717"/>
              </a:solidFill>
              <a:highlight>
                <a:srgbClr val="FFFFFF"/>
              </a:highlight>
              <a:latin typeface="-apple-system"/>
            </a:endParaRPr>
          </a:p>
        </p:txBody>
      </p:sp>
    </p:spTree>
    <p:extLst>
      <p:ext uri="{BB962C8B-B14F-4D97-AF65-F5344CB8AC3E}">
        <p14:creationId xmlns:p14="http://schemas.microsoft.com/office/powerpoint/2010/main" val="3091310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2"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en-US"/>
          </a:p>
        </p:txBody>
      </p:sp>
      <p:sp>
        <p:nvSpPr>
          <p:cNvPr id="8" name="TextBox 7">
            <a:extLst>
              <a:ext uri="{FF2B5EF4-FFF2-40B4-BE49-F238E27FC236}">
                <a16:creationId xmlns:a16="http://schemas.microsoft.com/office/drawing/2014/main" id="{662CB1DD-D0E6-4BC7-BF82-6F2EF9B65413}"/>
              </a:ext>
            </a:extLst>
          </p:cNvPr>
          <p:cNvSpPr txBox="1"/>
          <p:nvPr/>
        </p:nvSpPr>
        <p:spPr>
          <a:xfrm>
            <a:off x="4276227" y="3094279"/>
            <a:ext cx="7915770" cy="1661993"/>
          </a:xfrm>
          <a:prstGeom prst="rect">
            <a:avLst/>
          </a:prstGeom>
          <a:noFill/>
        </p:spPr>
        <p:txBody>
          <a:bodyPr wrap="square" lIns="0" tIns="0" rIns="0" bIns="0" rtlCol="0">
            <a:spAutoFit/>
          </a:bodyPr>
          <a:lstStyle/>
          <a:p>
            <a:pPr algn="ctr"/>
            <a:r>
              <a:rPr lang="en-US" sz="5400" b="1" dirty="0">
                <a:latin typeface="Segoe UI" pitchFamily="34" charset="0"/>
                <a:cs typeface="Segoe UI" pitchFamily="34" charset="0"/>
              </a:rPr>
              <a:t>N-Gram-Language-Models</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FAED063E-AD16-4A9D-8C36-909EC15FDC62}"/>
              </a:ext>
            </a:extLst>
          </p:cNvPr>
          <p:cNvSpPr/>
          <p:nvPr/>
        </p:nvSpPr>
        <p:spPr>
          <a:xfrm>
            <a:off x="3" y="3603174"/>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defRPr/>
            </a:pPr>
            <a:endParaRPr lang="en-US">
              <a:solidFill>
                <a:prstClr val="white"/>
              </a:solidFill>
              <a:latin typeface="Calibri" panose="020F0502020204030204"/>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7"/>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6"/>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E0A13-1865-CCE4-E8E6-88BD45B80009}"/>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718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456257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9E795F-07B8-4DA9-0B1B-90AAFCD1ED0E}"/>
              </a:ext>
            </a:extLst>
          </p:cNvPr>
          <p:cNvSpPr txBox="1"/>
          <p:nvPr/>
        </p:nvSpPr>
        <p:spPr>
          <a:xfrm>
            <a:off x="939595" y="859105"/>
            <a:ext cx="10033205" cy="5847755"/>
          </a:xfrm>
          <a:prstGeom prst="rect">
            <a:avLst/>
          </a:prstGeom>
          <a:noFill/>
        </p:spPr>
        <p:txBody>
          <a:bodyPr wrap="square">
            <a:spAutoFit/>
          </a:bodyPr>
          <a:lstStyle/>
          <a:p>
            <a:pPr marL="457200" indent="-457200" algn="just">
              <a:buFont typeface="Arial" panose="020B0604020202020204" pitchFamily="34" charset="0"/>
              <a:buChar char="•"/>
            </a:pPr>
            <a:r>
              <a:rPr lang="en-US" sz="3400" dirty="0">
                <a:solidFill>
                  <a:srgbClr val="171717"/>
                </a:solidFill>
                <a:highlight>
                  <a:srgbClr val="FFFFFF"/>
                </a:highlight>
                <a:latin typeface="-apple-system"/>
              </a:rPr>
              <a:t>A bag of words is a representation of text that describes the occurrence of words within a document. </a:t>
            </a:r>
          </a:p>
          <a:p>
            <a:pPr marL="457200" indent="-457200" algn="just">
              <a:buFont typeface="Arial" panose="020B0604020202020204" pitchFamily="34" charset="0"/>
              <a:buChar char="•"/>
            </a:pPr>
            <a:r>
              <a:rPr lang="en-US" sz="3400" dirty="0">
                <a:solidFill>
                  <a:srgbClr val="171717"/>
                </a:solidFill>
                <a:highlight>
                  <a:srgbClr val="FFFFFF"/>
                </a:highlight>
                <a:latin typeface="-apple-system"/>
              </a:rPr>
              <a:t>We just keep track of word counts and disregard the grammatical details and the word order. </a:t>
            </a:r>
          </a:p>
          <a:p>
            <a:pPr marL="457200" indent="-457200" algn="just">
              <a:buFont typeface="Arial" panose="020B0604020202020204" pitchFamily="34" charset="0"/>
              <a:buChar char="•"/>
            </a:pPr>
            <a:r>
              <a:rPr lang="en-US" sz="3400" dirty="0">
                <a:solidFill>
                  <a:srgbClr val="171717"/>
                </a:solidFill>
                <a:highlight>
                  <a:srgbClr val="FFFFFF"/>
                </a:highlight>
                <a:latin typeface="-apple-system"/>
              </a:rPr>
              <a:t>It is called a “bag” of words because any information about the order or structure of words in the document is discarded. </a:t>
            </a:r>
          </a:p>
          <a:p>
            <a:pPr marL="457200" indent="-457200" algn="just">
              <a:buFont typeface="Arial" panose="020B0604020202020204" pitchFamily="34" charset="0"/>
              <a:buChar char="•"/>
            </a:pPr>
            <a:r>
              <a:rPr lang="en-US" sz="3400" dirty="0">
                <a:solidFill>
                  <a:srgbClr val="171717"/>
                </a:solidFill>
                <a:highlight>
                  <a:srgbClr val="FFFFFF"/>
                </a:highlight>
                <a:latin typeface="-apple-system"/>
              </a:rPr>
              <a:t>The model is only concerned with whether known words occur in the document, not where in the document.</a:t>
            </a:r>
            <a:endParaRPr lang="en-PK" sz="3400" dirty="0">
              <a:solidFill>
                <a:srgbClr val="171717"/>
              </a:solidFill>
              <a:highlight>
                <a:srgbClr val="FFFFFF"/>
              </a:highlight>
              <a:latin typeface="-apple-system"/>
            </a:endParaRPr>
          </a:p>
        </p:txBody>
      </p:sp>
    </p:spTree>
    <p:extLst>
      <p:ext uri="{BB962C8B-B14F-4D97-AF65-F5344CB8AC3E}">
        <p14:creationId xmlns:p14="http://schemas.microsoft.com/office/powerpoint/2010/main" val="2133718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Bag of Words (BOW) – Baseline in NLP</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833052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9E795F-07B8-4DA9-0B1B-90AAFCD1ED0E}"/>
              </a:ext>
            </a:extLst>
          </p:cNvPr>
          <p:cNvSpPr txBox="1"/>
          <p:nvPr/>
        </p:nvSpPr>
        <p:spPr>
          <a:xfrm>
            <a:off x="939595" y="1422769"/>
            <a:ext cx="10179269" cy="2708434"/>
          </a:xfrm>
          <a:prstGeom prst="rect">
            <a:avLst/>
          </a:prstGeom>
          <a:noFill/>
        </p:spPr>
        <p:txBody>
          <a:bodyPr wrap="square">
            <a:spAutoFit/>
          </a:bodyPr>
          <a:lstStyle/>
          <a:p>
            <a:pPr algn="just"/>
            <a:r>
              <a:rPr lang="en-US" sz="3400" b="1" dirty="0">
                <a:solidFill>
                  <a:srgbClr val="171717"/>
                </a:solidFill>
                <a:highlight>
                  <a:srgbClr val="FFFFFF"/>
                </a:highlight>
                <a:latin typeface="-apple-system"/>
              </a:rPr>
              <a:t>One of the biggest problems with text is that it is messy and unstructured, and </a:t>
            </a:r>
            <a:r>
              <a:rPr lang="en-US" sz="3400" b="1" dirty="0">
                <a:solidFill>
                  <a:srgbClr val="171717"/>
                </a:solidFill>
                <a:highlight>
                  <a:srgbClr val="FFFFFF"/>
                </a:highlight>
                <a:latin typeface="-apple-system"/>
                <a:hlinkClick r:id="rId2">
                  <a:extLst>
                    <a:ext uri="{A12FA001-AC4F-418D-AE19-62706E023703}">
                      <ahyp:hlinkClr xmlns:ahyp="http://schemas.microsoft.com/office/drawing/2018/hyperlinkcolor" val="tx"/>
                    </a:ext>
                  </a:extLst>
                </a:hlinkClick>
              </a:rPr>
              <a:t>machine learning</a:t>
            </a:r>
            <a:r>
              <a:rPr lang="en-US" sz="3400" b="1" dirty="0">
                <a:solidFill>
                  <a:srgbClr val="171717"/>
                </a:solidFill>
                <a:highlight>
                  <a:srgbClr val="FFFFFF"/>
                </a:highlight>
                <a:latin typeface="-apple-system"/>
              </a:rPr>
              <a:t> algorithms prefer structured, well defined fixed-length inputs and by using the Bag-of-Words technique we can convert variable-length texts into a fixed-length vector.. </a:t>
            </a:r>
            <a:endParaRPr lang="en-PK" sz="3400" b="1" dirty="0">
              <a:solidFill>
                <a:srgbClr val="171717"/>
              </a:solidFill>
              <a:highlight>
                <a:srgbClr val="FFFFFF"/>
              </a:highlight>
              <a:latin typeface="-apple-system"/>
            </a:endParaRPr>
          </a:p>
        </p:txBody>
      </p:sp>
    </p:spTree>
    <p:extLst>
      <p:ext uri="{BB962C8B-B14F-4D97-AF65-F5344CB8AC3E}">
        <p14:creationId xmlns:p14="http://schemas.microsoft.com/office/powerpoint/2010/main" val="468395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Bag of Words (BOW) – Baseline in NLP</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840935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9E795F-07B8-4DA9-0B1B-90AAFCD1ED0E}"/>
              </a:ext>
            </a:extLst>
          </p:cNvPr>
          <p:cNvSpPr txBox="1"/>
          <p:nvPr/>
        </p:nvSpPr>
        <p:spPr>
          <a:xfrm>
            <a:off x="939595" y="1422769"/>
            <a:ext cx="10179269" cy="2708434"/>
          </a:xfrm>
          <a:prstGeom prst="rect">
            <a:avLst/>
          </a:prstGeom>
          <a:noFill/>
        </p:spPr>
        <p:txBody>
          <a:bodyPr wrap="square">
            <a:spAutoFit/>
          </a:bodyPr>
          <a:lstStyle/>
          <a:p>
            <a:pPr algn="just"/>
            <a:r>
              <a:rPr lang="en-US" sz="3400" b="1" dirty="0">
                <a:solidFill>
                  <a:srgbClr val="171717"/>
                </a:solidFill>
                <a:highlight>
                  <a:srgbClr val="FFFFFF"/>
                </a:highlight>
                <a:latin typeface="-apple-system"/>
              </a:rPr>
              <a:t>At a much granular level, the machine learning models work with numerical data rather than textual data. So to be more specific, by using the bag-of-words (</a:t>
            </a:r>
            <a:r>
              <a:rPr lang="en-US" sz="3400" b="1" dirty="0" err="1">
                <a:solidFill>
                  <a:srgbClr val="171717"/>
                </a:solidFill>
                <a:highlight>
                  <a:srgbClr val="FFFFFF"/>
                </a:highlight>
                <a:latin typeface="-apple-system"/>
              </a:rPr>
              <a:t>BoW</a:t>
            </a:r>
            <a:r>
              <a:rPr lang="en-US" sz="3400" b="1" dirty="0">
                <a:solidFill>
                  <a:srgbClr val="171717"/>
                </a:solidFill>
                <a:highlight>
                  <a:srgbClr val="FFFFFF"/>
                </a:highlight>
                <a:latin typeface="-apple-system"/>
              </a:rPr>
              <a:t>) technique, we convert a text into its equivalent vector of numbers.</a:t>
            </a:r>
            <a:endParaRPr lang="en-PK" sz="3400" b="1" dirty="0">
              <a:solidFill>
                <a:srgbClr val="171717"/>
              </a:solidFill>
              <a:highlight>
                <a:srgbClr val="FFFFFF"/>
              </a:highlight>
              <a:latin typeface="-apple-system"/>
            </a:endParaRPr>
          </a:p>
        </p:txBody>
      </p:sp>
    </p:spTree>
    <p:extLst>
      <p:ext uri="{BB962C8B-B14F-4D97-AF65-F5344CB8AC3E}">
        <p14:creationId xmlns:p14="http://schemas.microsoft.com/office/powerpoint/2010/main" val="18784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9E795F-07B8-4DA9-0B1B-90AAFCD1ED0E}"/>
              </a:ext>
            </a:extLst>
          </p:cNvPr>
          <p:cNvSpPr txBox="1"/>
          <p:nvPr/>
        </p:nvSpPr>
        <p:spPr>
          <a:xfrm>
            <a:off x="939595" y="1422769"/>
            <a:ext cx="10179269" cy="1138773"/>
          </a:xfrm>
          <a:prstGeom prst="rect">
            <a:avLst/>
          </a:prstGeom>
          <a:noFill/>
        </p:spPr>
        <p:txBody>
          <a:bodyPr wrap="square">
            <a:spAutoFit/>
          </a:bodyPr>
          <a:lstStyle/>
          <a:p>
            <a:pPr algn="just"/>
            <a:r>
              <a:rPr lang="en-US" sz="3400" b="1" dirty="0">
                <a:solidFill>
                  <a:srgbClr val="171717"/>
                </a:solidFill>
                <a:highlight>
                  <a:srgbClr val="FFFFFF"/>
                </a:highlight>
                <a:latin typeface="-apple-system"/>
              </a:rPr>
              <a:t>Let us see an example of how the bag of words technique converts text into vectors. </a:t>
            </a:r>
            <a:endParaRPr lang="en-PK" sz="3400" b="1" dirty="0">
              <a:solidFill>
                <a:srgbClr val="171717"/>
              </a:solidFill>
              <a:highlight>
                <a:srgbClr val="FFFFFF"/>
              </a:highlight>
              <a:latin typeface="-apple-system"/>
            </a:endParaRPr>
          </a:p>
        </p:txBody>
      </p:sp>
      <p:sp>
        <p:nvSpPr>
          <p:cNvPr id="4" name="TextBox 3">
            <a:extLst>
              <a:ext uri="{FF2B5EF4-FFF2-40B4-BE49-F238E27FC236}">
                <a16:creationId xmlns:a16="http://schemas.microsoft.com/office/drawing/2014/main" id="{E1BD4CF9-791C-2C47-205E-1E13BB0E0DD1}"/>
              </a:ext>
            </a:extLst>
          </p:cNvPr>
          <p:cNvSpPr txBox="1"/>
          <p:nvPr/>
        </p:nvSpPr>
        <p:spPr>
          <a:xfrm>
            <a:off x="1033851" y="2977505"/>
            <a:ext cx="9907417" cy="3231654"/>
          </a:xfrm>
          <a:prstGeom prst="rect">
            <a:avLst/>
          </a:prstGeom>
          <a:noFill/>
        </p:spPr>
        <p:txBody>
          <a:bodyPr wrap="square">
            <a:spAutoFit/>
          </a:bodyPr>
          <a:lstStyle/>
          <a:p>
            <a:pPr algn="l" fontAlgn="base"/>
            <a:r>
              <a:rPr lang="en-US" sz="3400" b="1" dirty="0">
                <a:solidFill>
                  <a:srgbClr val="171717"/>
                </a:solidFill>
                <a:highlight>
                  <a:srgbClr val="FFFFFF"/>
                </a:highlight>
                <a:latin typeface="-apple-system"/>
              </a:rPr>
              <a:t>Example(1) without preprocessing: </a:t>
            </a:r>
          </a:p>
          <a:p>
            <a:pPr algn="l" fontAlgn="base"/>
            <a:endParaRPr lang="en-US" sz="3400" b="1" dirty="0">
              <a:solidFill>
                <a:srgbClr val="171717"/>
              </a:solidFill>
              <a:highlight>
                <a:srgbClr val="FFFFFF"/>
              </a:highlight>
              <a:latin typeface="-apple-system"/>
            </a:endParaRPr>
          </a:p>
          <a:p>
            <a:pPr algn="l" fontAlgn="base"/>
            <a:r>
              <a:rPr lang="en-US" sz="3400" b="1" dirty="0">
                <a:solidFill>
                  <a:srgbClr val="171717"/>
                </a:solidFill>
                <a:highlight>
                  <a:srgbClr val="FFFFFF"/>
                </a:highlight>
                <a:latin typeface="-apple-system"/>
              </a:rPr>
              <a:t>Sentence 1:  ”Welcome to </a:t>
            </a:r>
            <a:r>
              <a:rPr lang="en-US" sz="3400" b="1" dirty="0">
                <a:solidFill>
                  <a:srgbClr val="171717"/>
                </a:solidFill>
                <a:highlight>
                  <a:srgbClr val="FFFFFF"/>
                </a:highlight>
                <a:latin typeface="-apple-system"/>
                <a:hlinkClick r:id="rId3" tooltip="Great Learning Homepage">
                  <a:extLst>
                    <a:ext uri="{A12FA001-AC4F-418D-AE19-62706E023703}">
                      <ahyp:hlinkClr xmlns:ahyp="http://schemas.microsoft.com/office/drawing/2018/hyperlinkcolor" val="tx"/>
                    </a:ext>
                  </a:extLst>
                </a:hlinkClick>
              </a:rPr>
              <a:t>Great Learning</a:t>
            </a:r>
            <a:r>
              <a:rPr lang="en-US" sz="3400" b="1" dirty="0">
                <a:solidFill>
                  <a:srgbClr val="171717"/>
                </a:solidFill>
                <a:highlight>
                  <a:srgbClr val="FFFFFF"/>
                </a:highlight>
                <a:latin typeface="-apple-system"/>
              </a:rPr>
              <a:t>, Now start learning”</a:t>
            </a:r>
          </a:p>
          <a:p>
            <a:pPr algn="l" fontAlgn="base"/>
            <a:r>
              <a:rPr lang="en-US" sz="3400" b="1" dirty="0">
                <a:solidFill>
                  <a:srgbClr val="171717"/>
                </a:solidFill>
                <a:highlight>
                  <a:srgbClr val="FFFFFF"/>
                </a:highlight>
                <a:latin typeface="-apple-system"/>
              </a:rPr>
              <a:t>Sentence 2: “Learning is a good practice”</a:t>
            </a:r>
          </a:p>
          <a:p>
            <a:pPr algn="l" fontAlgn="base"/>
            <a:endParaRPr lang="en-US" sz="3400" b="1" dirty="0">
              <a:solidFill>
                <a:srgbClr val="171717"/>
              </a:solidFill>
              <a:highlight>
                <a:srgbClr val="FFFFFF"/>
              </a:highlight>
              <a:latin typeface="-apple-system"/>
            </a:endParaRPr>
          </a:p>
        </p:txBody>
      </p:sp>
    </p:spTree>
    <p:extLst>
      <p:ext uri="{BB962C8B-B14F-4D97-AF65-F5344CB8AC3E}">
        <p14:creationId xmlns:p14="http://schemas.microsoft.com/office/powerpoint/2010/main" val="386441787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5E43472B-CC3C-109F-9BD6-AB30DF78025A}"/>
              </a:ext>
            </a:extLst>
          </p:cNvPr>
          <p:cNvPicPr>
            <a:picLocks noChangeAspect="1"/>
          </p:cNvPicPr>
          <p:nvPr/>
        </p:nvPicPr>
        <p:blipFill>
          <a:blip r:embed="rId2"/>
          <a:stretch>
            <a:fillRect/>
          </a:stretch>
        </p:blipFill>
        <p:spPr>
          <a:xfrm>
            <a:off x="2501578" y="1028426"/>
            <a:ext cx="5759553" cy="5661934"/>
          </a:xfrm>
          <a:prstGeom prst="rect">
            <a:avLst/>
          </a:prstGeom>
        </p:spPr>
      </p:pic>
    </p:spTree>
    <p:extLst>
      <p:ext uri="{BB962C8B-B14F-4D97-AF65-F5344CB8AC3E}">
        <p14:creationId xmlns:p14="http://schemas.microsoft.com/office/powerpoint/2010/main" val="2006701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FCA73A6-DE75-6014-191B-D7E51CABCAE7}"/>
              </a:ext>
            </a:extLst>
          </p:cNvPr>
          <p:cNvSpPr txBox="1"/>
          <p:nvPr/>
        </p:nvSpPr>
        <p:spPr>
          <a:xfrm>
            <a:off x="761999" y="965750"/>
            <a:ext cx="10693195" cy="1138773"/>
          </a:xfrm>
          <a:prstGeom prst="rect">
            <a:avLst/>
          </a:prstGeom>
          <a:noFill/>
        </p:spPr>
        <p:txBody>
          <a:bodyPr wrap="square">
            <a:spAutoFit/>
          </a:bodyPr>
          <a:lstStyle/>
          <a:p>
            <a:r>
              <a:rPr lang="en-US" sz="3400" b="1" dirty="0">
                <a:solidFill>
                  <a:srgbClr val="171717"/>
                </a:solidFill>
                <a:highlight>
                  <a:srgbClr val="FFFFFF"/>
                </a:highlight>
                <a:latin typeface="-apple-system"/>
              </a:rPr>
              <a:t>Step 1: Go through all the words in the above text and make a list of all of the words in our model vocabulary.</a:t>
            </a:r>
            <a:endParaRPr lang="en-PK" sz="3400" b="1" dirty="0">
              <a:solidFill>
                <a:srgbClr val="171717"/>
              </a:solidFill>
              <a:highlight>
                <a:srgbClr val="FFFFFF"/>
              </a:highlight>
              <a:latin typeface="-apple-system"/>
            </a:endParaRPr>
          </a:p>
        </p:txBody>
      </p:sp>
      <p:pic>
        <p:nvPicPr>
          <p:cNvPr id="7" name="Picture 6">
            <a:extLst>
              <a:ext uri="{FF2B5EF4-FFF2-40B4-BE49-F238E27FC236}">
                <a16:creationId xmlns:a16="http://schemas.microsoft.com/office/drawing/2014/main" id="{453AF7A6-ACC6-2018-B65E-8EEB32C30326}"/>
              </a:ext>
            </a:extLst>
          </p:cNvPr>
          <p:cNvPicPr>
            <a:picLocks noChangeAspect="1"/>
          </p:cNvPicPr>
          <p:nvPr/>
        </p:nvPicPr>
        <p:blipFill>
          <a:blip r:embed="rId2"/>
          <a:stretch>
            <a:fillRect/>
          </a:stretch>
        </p:blipFill>
        <p:spPr>
          <a:xfrm>
            <a:off x="4035972" y="2148925"/>
            <a:ext cx="2509901" cy="4393765"/>
          </a:xfrm>
          <a:prstGeom prst="rect">
            <a:avLst/>
          </a:prstGeom>
        </p:spPr>
      </p:pic>
    </p:spTree>
    <p:extLst>
      <p:ext uri="{BB962C8B-B14F-4D97-AF65-F5344CB8AC3E}">
        <p14:creationId xmlns:p14="http://schemas.microsoft.com/office/powerpoint/2010/main" val="29527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5861357-5D6A-54D9-C200-579DEF5B1AD0}"/>
              </a:ext>
            </a:extLst>
          </p:cNvPr>
          <p:cNvSpPr txBox="1"/>
          <p:nvPr/>
        </p:nvSpPr>
        <p:spPr>
          <a:xfrm>
            <a:off x="964790" y="929008"/>
            <a:ext cx="10490405" cy="5324535"/>
          </a:xfrm>
          <a:prstGeom prst="rect">
            <a:avLst/>
          </a:prstGeom>
          <a:noFill/>
        </p:spPr>
        <p:txBody>
          <a:bodyPr wrap="square">
            <a:spAutoFit/>
          </a:bodyPr>
          <a:lstStyle/>
          <a:p>
            <a:pPr algn="just" fontAlgn="base"/>
            <a:r>
              <a:rPr lang="en-US" sz="3400" dirty="0">
                <a:solidFill>
                  <a:srgbClr val="171717"/>
                </a:solidFill>
                <a:highlight>
                  <a:srgbClr val="FFFFFF"/>
                </a:highlight>
                <a:latin typeface="-apple-system"/>
              </a:rPr>
              <a:t>Note that the words ‘Learning’ and ‘ learning’ are not the same. Also, note that a comma ‘ , ’ is also taken in the list.</a:t>
            </a:r>
          </a:p>
          <a:p>
            <a:pPr algn="just" fontAlgn="base"/>
            <a:endParaRPr lang="en-US" sz="3400" dirty="0">
              <a:solidFill>
                <a:srgbClr val="171717"/>
              </a:solidFill>
              <a:highlight>
                <a:srgbClr val="FFFFFF"/>
              </a:highlight>
              <a:latin typeface="-apple-system"/>
            </a:endParaRPr>
          </a:p>
          <a:p>
            <a:pPr algn="just" fontAlgn="base"/>
            <a:r>
              <a:rPr lang="en-US" sz="3400" dirty="0">
                <a:solidFill>
                  <a:srgbClr val="171717"/>
                </a:solidFill>
                <a:highlight>
                  <a:srgbClr val="FFFFFF"/>
                </a:highlight>
                <a:latin typeface="-apple-system"/>
              </a:rPr>
              <a:t>Because we know the vocabulary has 12 words, we can use a fixed-length document-representation of 12, with one position in the vector to score each word.</a:t>
            </a:r>
          </a:p>
          <a:p>
            <a:pPr algn="just" fontAlgn="base"/>
            <a:endParaRPr lang="en-US" sz="3400" dirty="0">
              <a:solidFill>
                <a:srgbClr val="171717"/>
              </a:solidFill>
              <a:highlight>
                <a:srgbClr val="FFFFFF"/>
              </a:highlight>
              <a:latin typeface="-apple-system"/>
            </a:endParaRPr>
          </a:p>
          <a:p>
            <a:pPr algn="just" fontAlgn="base"/>
            <a:r>
              <a:rPr lang="en-US" sz="3400" dirty="0">
                <a:solidFill>
                  <a:srgbClr val="171717"/>
                </a:solidFill>
                <a:highlight>
                  <a:srgbClr val="FFFFFF"/>
                </a:highlight>
                <a:latin typeface="-apple-system"/>
              </a:rPr>
              <a:t>The scoring method we use here is to count the presence of each word and mark 0 for absence. This scoring method is used more generally.</a:t>
            </a:r>
          </a:p>
        </p:txBody>
      </p:sp>
    </p:spTree>
    <p:extLst>
      <p:ext uri="{BB962C8B-B14F-4D97-AF65-F5344CB8AC3E}">
        <p14:creationId xmlns:p14="http://schemas.microsoft.com/office/powerpoint/2010/main" val="340075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5D5E79B-CA63-4BB3-6CEF-DAE2C5795C11}"/>
              </a:ext>
            </a:extLst>
          </p:cNvPr>
          <p:cNvPicPr>
            <a:picLocks noChangeAspect="1"/>
          </p:cNvPicPr>
          <p:nvPr/>
        </p:nvPicPr>
        <p:blipFill>
          <a:blip r:embed="rId2"/>
          <a:stretch>
            <a:fillRect/>
          </a:stretch>
        </p:blipFill>
        <p:spPr>
          <a:xfrm>
            <a:off x="1734207" y="1092563"/>
            <a:ext cx="6306207" cy="5308235"/>
          </a:xfrm>
          <a:prstGeom prst="rect">
            <a:avLst/>
          </a:prstGeom>
        </p:spPr>
      </p:pic>
    </p:spTree>
    <p:extLst>
      <p:ext uri="{BB962C8B-B14F-4D97-AF65-F5344CB8AC3E}">
        <p14:creationId xmlns:p14="http://schemas.microsoft.com/office/powerpoint/2010/main" val="885726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9D5A46F-C59F-A048-6A07-D20DA54DA927}"/>
              </a:ext>
            </a:extLst>
          </p:cNvPr>
          <p:cNvSpPr txBox="1"/>
          <p:nvPr/>
        </p:nvSpPr>
        <p:spPr>
          <a:xfrm>
            <a:off x="1033852" y="1728345"/>
            <a:ext cx="8488520" cy="2708434"/>
          </a:xfrm>
          <a:prstGeom prst="rect">
            <a:avLst/>
          </a:prstGeom>
          <a:noFill/>
        </p:spPr>
        <p:txBody>
          <a:bodyPr wrap="square">
            <a:spAutoFit/>
          </a:bodyPr>
          <a:lstStyle/>
          <a:p>
            <a:pPr algn="l" fontAlgn="base"/>
            <a:r>
              <a:rPr lang="en-US" sz="3400" dirty="0">
                <a:solidFill>
                  <a:srgbClr val="171717"/>
                </a:solidFill>
                <a:highlight>
                  <a:srgbClr val="FFFFFF"/>
                </a:highlight>
                <a:latin typeface="-apple-system"/>
              </a:rPr>
              <a:t>Writing the above frequencies in the vector </a:t>
            </a:r>
          </a:p>
          <a:p>
            <a:pPr algn="l" fontAlgn="base"/>
            <a:endParaRPr lang="en-US" sz="3400" dirty="0">
              <a:solidFill>
                <a:srgbClr val="171717"/>
              </a:solidFill>
              <a:highlight>
                <a:srgbClr val="FFFFFF"/>
              </a:highlight>
              <a:latin typeface="-apple-system"/>
            </a:endParaRPr>
          </a:p>
          <a:p>
            <a:pPr algn="l" fontAlgn="base"/>
            <a:r>
              <a:rPr lang="en-US" sz="3400" dirty="0">
                <a:solidFill>
                  <a:srgbClr val="171717"/>
                </a:solidFill>
                <a:highlight>
                  <a:srgbClr val="FFFFFF"/>
                </a:highlight>
                <a:latin typeface="-apple-system"/>
              </a:rPr>
              <a:t>Sentence 1 ➝ [ 1,1,1,1,1,1,1,1,0,0,0 ]</a:t>
            </a:r>
          </a:p>
          <a:p>
            <a:pPr algn="l" fontAlgn="base"/>
            <a:endParaRPr lang="en-US" sz="3400" dirty="0">
              <a:solidFill>
                <a:srgbClr val="171717"/>
              </a:solidFill>
              <a:highlight>
                <a:srgbClr val="FFFFFF"/>
              </a:highlight>
              <a:latin typeface="-apple-system"/>
            </a:endParaRPr>
          </a:p>
          <a:p>
            <a:pPr algn="l" fontAlgn="base"/>
            <a:r>
              <a:rPr lang="en-US" sz="3400" dirty="0">
                <a:solidFill>
                  <a:srgbClr val="171717"/>
                </a:solidFill>
                <a:highlight>
                  <a:srgbClr val="FFFFFF"/>
                </a:highlight>
                <a:latin typeface="-apple-system"/>
              </a:rPr>
              <a:t>Now for sentence 2, the scoring would like </a:t>
            </a:r>
          </a:p>
        </p:txBody>
      </p:sp>
    </p:spTree>
    <p:extLst>
      <p:ext uri="{BB962C8B-B14F-4D97-AF65-F5344CB8AC3E}">
        <p14:creationId xmlns:p14="http://schemas.microsoft.com/office/powerpoint/2010/main" val="53294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811EFFC-A662-E614-0932-783A5F6E8DC3}"/>
              </a:ext>
            </a:extLst>
          </p:cNvPr>
          <p:cNvPicPr>
            <a:picLocks noChangeAspect="1"/>
          </p:cNvPicPr>
          <p:nvPr/>
        </p:nvPicPr>
        <p:blipFill>
          <a:blip r:embed="rId2"/>
          <a:stretch>
            <a:fillRect/>
          </a:stretch>
        </p:blipFill>
        <p:spPr>
          <a:xfrm>
            <a:off x="1655378" y="1073139"/>
            <a:ext cx="6290441" cy="5398813"/>
          </a:xfrm>
          <a:prstGeom prst="rect">
            <a:avLst/>
          </a:prstGeom>
        </p:spPr>
      </p:pic>
    </p:spTree>
    <p:extLst>
      <p:ext uri="{BB962C8B-B14F-4D97-AF65-F5344CB8AC3E}">
        <p14:creationId xmlns:p14="http://schemas.microsoft.com/office/powerpoint/2010/main" val="2233233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14195D2D-A646-F3DB-BB3F-1A95A8BD5080}"/>
              </a:ext>
            </a:extLst>
          </p:cNvPr>
          <p:cNvPicPr>
            <a:picLocks noChangeAspect="1"/>
          </p:cNvPicPr>
          <p:nvPr/>
        </p:nvPicPr>
        <p:blipFill>
          <a:blip r:embed="rId2"/>
          <a:stretch>
            <a:fillRect/>
          </a:stretch>
        </p:blipFill>
        <p:spPr>
          <a:xfrm>
            <a:off x="114300" y="167639"/>
            <a:ext cx="12077700" cy="6200503"/>
          </a:xfrm>
          <a:prstGeom prst="rect">
            <a:avLst/>
          </a:prstGeom>
        </p:spPr>
      </p:pic>
    </p:spTree>
    <p:extLst>
      <p:ext uri="{BB962C8B-B14F-4D97-AF65-F5344CB8AC3E}">
        <p14:creationId xmlns:p14="http://schemas.microsoft.com/office/powerpoint/2010/main" val="3970562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07CCAF5-A4A3-6296-AEC6-3735089E1219}"/>
              </a:ext>
            </a:extLst>
          </p:cNvPr>
          <p:cNvPicPr>
            <a:picLocks noChangeAspect="1"/>
          </p:cNvPicPr>
          <p:nvPr/>
        </p:nvPicPr>
        <p:blipFill>
          <a:blip r:embed="rId2"/>
          <a:stretch>
            <a:fillRect/>
          </a:stretch>
        </p:blipFill>
        <p:spPr>
          <a:xfrm>
            <a:off x="1229709" y="1331774"/>
            <a:ext cx="9823075" cy="4233452"/>
          </a:xfrm>
          <a:prstGeom prst="rect">
            <a:avLst/>
          </a:prstGeom>
        </p:spPr>
      </p:pic>
    </p:spTree>
    <p:extLst>
      <p:ext uri="{BB962C8B-B14F-4D97-AF65-F5344CB8AC3E}">
        <p14:creationId xmlns:p14="http://schemas.microsoft.com/office/powerpoint/2010/main" val="2710168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Python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F91EF00-0224-034A-16F6-0EBC8EC09912}"/>
              </a:ext>
            </a:extLst>
          </p:cNvPr>
          <p:cNvPicPr>
            <a:picLocks noChangeAspect="1"/>
          </p:cNvPicPr>
          <p:nvPr/>
        </p:nvPicPr>
        <p:blipFill>
          <a:blip r:embed="rId2"/>
          <a:stretch>
            <a:fillRect/>
          </a:stretch>
        </p:blipFill>
        <p:spPr>
          <a:xfrm>
            <a:off x="614856" y="933449"/>
            <a:ext cx="10515600" cy="5451581"/>
          </a:xfrm>
          <a:prstGeom prst="rect">
            <a:avLst/>
          </a:prstGeom>
        </p:spPr>
      </p:pic>
    </p:spTree>
    <p:extLst>
      <p:ext uri="{BB962C8B-B14F-4D97-AF65-F5344CB8AC3E}">
        <p14:creationId xmlns:p14="http://schemas.microsoft.com/office/powerpoint/2010/main" val="3619099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Example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135E809-3AF3-AAD5-CB25-E560A485E0A2}"/>
              </a:ext>
            </a:extLst>
          </p:cNvPr>
          <p:cNvPicPr>
            <a:picLocks noChangeAspect="1"/>
          </p:cNvPicPr>
          <p:nvPr/>
        </p:nvPicPr>
        <p:blipFill>
          <a:blip r:embed="rId2"/>
          <a:stretch>
            <a:fillRect/>
          </a:stretch>
        </p:blipFill>
        <p:spPr>
          <a:xfrm>
            <a:off x="1033852" y="1257205"/>
            <a:ext cx="9213734" cy="4835983"/>
          </a:xfrm>
          <a:prstGeom prst="rect">
            <a:avLst/>
          </a:prstGeom>
        </p:spPr>
      </p:pic>
    </p:spTree>
    <p:extLst>
      <p:ext uri="{BB962C8B-B14F-4D97-AF65-F5344CB8AC3E}">
        <p14:creationId xmlns:p14="http://schemas.microsoft.com/office/powerpoint/2010/main" val="3430918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39595" y="151140"/>
            <a:ext cx="10515600" cy="613672"/>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Limitations - Bag of Words (BOW)</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764812"/>
            <a:ext cx="68170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EE49527-5BC0-7EFA-5A14-DBC7AFD3B436}"/>
              </a:ext>
            </a:extLst>
          </p:cNvPr>
          <p:cNvPicPr>
            <a:picLocks noChangeAspect="1"/>
          </p:cNvPicPr>
          <p:nvPr/>
        </p:nvPicPr>
        <p:blipFill>
          <a:blip r:embed="rId2"/>
          <a:stretch>
            <a:fillRect/>
          </a:stretch>
        </p:blipFill>
        <p:spPr>
          <a:xfrm>
            <a:off x="892292" y="1198181"/>
            <a:ext cx="10033211" cy="4856162"/>
          </a:xfrm>
          <a:prstGeom prst="rect">
            <a:avLst/>
          </a:prstGeom>
        </p:spPr>
      </p:pic>
    </p:spTree>
    <p:extLst>
      <p:ext uri="{BB962C8B-B14F-4D97-AF65-F5344CB8AC3E}">
        <p14:creationId xmlns:p14="http://schemas.microsoft.com/office/powerpoint/2010/main" val="3639416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2"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en-US"/>
          </a:p>
        </p:txBody>
      </p:sp>
      <p:sp>
        <p:nvSpPr>
          <p:cNvPr id="8" name="TextBox 7">
            <a:extLst>
              <a:ext uri="{FF2B5EF4-FFF2-40B4-BE49-F238E27FC236}">
                <a16:creationId xmlns:a16="http://schemas.microsoft.com/office/drawing/2014/main" id="{662CB1DD-D0E6-4BC7-BF82-6F2EF9B65413}"/>
              </a:ext>
            </a:extLst>
          </p:cNvPr>
          <p:cNvSpPr txBox="1"/>
          <p:nvPr/>
        </p:nvSpPr>
        <p:spPr>
          <a:xfrm>
            <a:off x="4276227" y="3094279"/>
            <a:ext cx="7915770" cy="830997"/>
          </a:xfrm>
          <a:prstGeom prst="rect">
            <a:avLst/>
          </a:prstGeom>
          <a:noFill/>
        </p:spPr>
        <p:txBody>
          <a:bodyPr wrap="square" lIns="0" tIns="0" rIns="0" bIns="0" rtlCol="0">
            <a:spAutoFit/>
          </a:bodyPr>
          <a:lstStyle/>
          <a:p>
            <a:pPr algn="ctr"/>
            <a:r>
              <a:rPr lang="en-US" sz="5400" b="1" i="1" dirty="0">
                <a:latin typeface="Segoe UI" pitchFamily="34" charset="0"/>
                <a:cs typeface="Segoe UI" pitchFamily="34" charset="0"/>
              </a:rPr>
              <a:t>TFIDF </a:t>
            </a:r>
            <a:r>
              <a:rPr lang="en-US" sz="5400" b="1" dirty="0">
                <a:latin typeface="Segoe UI" pitchFamily="34" charset="0"/>
                <a:cs typeface="Segoe UI" pitchFamily="34" charset="0"/>
              </a:rPr>
              <a:t>- LM</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FAED063E-AD16-4A9D-8C36-909EC15FDC62}"/>
              </a:ext>
            </a:extLst>
          </p:cNvPr>
          <p:cNvSpPr/>
          <p:nvPr/>
        </p:nvSpPr>
        <p:spPr>
          <a:xfrm>
            <a:off x="3" y="3603174"/>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defRPr/>
            </a:pPr>
            <a:endParaRPr lang="en-US">
              <a:solidFill>
                <a:prstClr val="white"/>
              </a:solidFill>
              <a:latin typeface="Calibri" panose="020F0502020204030204"/>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7"/>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6"/>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E0A13-1865-CCE4-E8E6-88BD45B80009}"/>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79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1387366"/>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(term frequency-inverse document frequency)</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1253543"/>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E4CD2DC-E485-AC74-9559-D18924F04AA0}"/>
              </a:ext>
            </a:extLst>
          </p:cNvPr>
          <p:cNvSpPr txBox="1"/>
          <p:nvPr/>
        </p:nvSpPr>
        <p:spPr>
          <a:xfrm>
            <a:off x="662691" y="1452230"/>
            <a:ext cx="10866616" cy="4801314"/>
          </a:xfrm>
          <a:prstGeom prst="rect">
            <a:avLst/>
          </a:prstGeom>
          <a:noFill/>
        </p:spPr>
        <p:txBody>
          <a:bodyPr wrap="square">
            <a:spAutoFit/>
          </a:bodyPr>
          <a:lstStyle/>
          <a:p>
            <a:pPr marL="457200" indent="-457200" algn="just" fontAlgn="base">
              <a:buFont typeface="Arial" panose="020B0604020202020204" pitchFamily="34" charset="0"/>
              <a:buChar char="•"/>
            </a:pPr>
            <a:r>
              <a:rPr lang="en-US" sz="3400" dirty="0">
                <a:solidFill>
                  <a:srgbClr val="171717"/>
                </a:solidFill>
                <a:highlight>
                  <a:srgbClr val="FFFFFF"/>
                </a:highlight>
                <a:latin typeface="-apple-system"/>
              </a:rPr>
              <a:t>What does a word having high word count signify?</a:t>
            </a:r>
          </a:p>
          <a:p>
            <a:pPr marL="457200" indent="-457200" algn="just" fontAlgn="base">
              <a:buFont typeface="Arial" panose="020B0604020202020204" pitchFamily="34" charset="0"/>
              <a:buChar char="•"/>
            </a:pPr>
            <a:endParaRPr lang="en-US" sz="3400" dirty="0">
              <a:solidFill>
                <a:srgbClr val="171717"/>
              </a:solidFill>
              <a:highlight>
                <a:srgbClr val="FFFFFF"/>
              </a:highlight>
              <a:latin typeface="-apple-system"/>
            </a:endParaRPr>
          </a:p>
          <a:p>
            <a:pPr marL="457200" indent="-457200" algn="just" fontAlgn="base">
              <a:buFont typeface="Arial" panose="020B0604020202020204" pitchFamily="34" charset="0"/>
              <a:buChar char="•"/>
            </a:pPr>
            <a:r>
              <a:rPr lang="en-US" sz="3400" dirty="0">
                <a:solidFill>
                  <a:srgbClr val="171717"/>
                </a:solidFill>
                <a:highlight>
                  <a:srgbClr val="FFFFFF"/>
                </a:highlight>
                <a:latin typeface="-apple-system"/>
              </a:rPr>
              <a:t>Does this mean that the word is important in retrieving information about documents? ---</a:t>
            </a:r>
            <a:r>
              <a:rPr lang="en-US" sz="3400" dirty="0">
                <a:solidFill>
                  <a:srgbClr val="171717"/>
                </a:solidFill>
                <a:highlight>
                  <a:srgbClr val="FFFFFF"/>
                </a:highlight>
                <a:latin typeface="-apple-system"/>
                <a:sym typeface="Wingdings" panose="05000000000000000000" pitchFamily="2" charset="2"/>
              </a:rPr>
              <a:t> ????</a:t>
            </a:r>
            <a:endParaRPr lang="en-US" sz="3400" dirty="0">
              <a:solidFill>
                <a:srgbClr val="171717"/>
              </a:solidFill>
              <a:highlight>
                <a:srgbClr val="FFFFFF"/>
              </a:highlight>
              <a:latin typeface="-apple-system"/>
            </a:endParaRPr>
          </a:p>
          <a:p>
            <a:pPr algn="just" fontAlgn="base"/>
            <a:endParaRPr lang="en-US" sz="3400" dirty="0">
              <a:solidFill>
                <a:srgbClr val="171717"/>
              </a:solidFill>
              <a:highlight>
                <a:srgbClr val="FFFFFF"/>
              </a:highlight>
              <a:latin typeface="-apple-system"/>
            </a:endParaRPr>
          </a:p>
          <a:p>
            <a:pPr marL="457200" indent="-457200" algn="just" fontAlgn="base">
              <a:buFont typeface="Arial" panose="020B0604020202020204" pitchFamily="34" charset="0"/>
              <a:buChar char="•"/>
            </a:pPr>
            <a:r>
              <a:rPr lang="en-US" sz="3400" dirty="0">
                <a:solidFill>
                  <a:srgbClr val="171717"/>
                </a:solidFill>
                <a:highlight>
                  <a:srgbClr val="FFFFFF"/>
                </a:highlight>
                <a:latin typeface="-apple-system"/>
              </a:rPr>
              <a:t>If a word occurs many times in a document but also along with many other documents in our dataset, maybe it is because this word is just a frequent word; not because it is relevant or meaningful.</a:t>
            </a:r>
          </a:p>
        </p:txBody>
      </p:sp>
    </p:spTree>
    <p:extLst>
      <p:ext uri="{BB962C8B-B14F-4D97-AF65-F5344CB8AC3E}">
        <p14:creationId xmlns:p14="http://schemas.microsoft.com/office/powerpoint/2010/main" val="3884208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563384" y="596751"/>
            <a:ext cx="1079041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E4CD2DC-E485-AC74-9559-D18924F04AA0}"/>
              </a:ext>
            </a:extLst>
          </p:cNvPr>
          <p:cNvSpPr txBox="1"/>
          <p:nvPr/>
        </p:nvSpPr>
        <p:spPr>
          <a:xfrm>
            <a:off x="563384" y="815474"/>
            <a:ext cx="10866616" cy="5509200"/>
          </a:xfrm>
          <a:prstGeom prst="rect">
            <a:avLst/>
          </a:prstGeom>
          <a:noFill/>
        </p:spPr>
        <p:txBody>
          <a:bodyPr wrap="square">
            <a:spAutoFit/>
          </a:bodyPr>
          <a:lstStyle/>
          <a:p>
            <a:pPr marL="571500" indent="-571500" algn="just" fontAlgn="base">
              <a:buFont typeface="Arial" panose="020B0604020202020204" pitchFamily="34" charset="0"/>
              <a:buChar char="•"/>
            </a:pPr>
            <a:r>
              <a:rPr lang="en-US" sz="3200" b="0" i="0" dirty="0">
                <a:solidFill>
                  <a:srgbClr val="444444"/>
                </a:solidFill>
                <a:effectLst/>
                <a:highlight>
                  <a:srgbClr val="FFFFFF"/>
                </a:highlight>
                <a:latin typeface="Inter"/>
              </a:rPr>
              <a:t>One approach is to rescale the frequency of words by how often they appear in all documents so that the scores for frequent words like “the” that are also frequent across all documents are penalized. </a:t>
            </a:r>
          </a:p>
          <a:p>
            <a:pPr marL="571500" indent="-571500" algn="just" fontAlgn="base">
              <a:buFont typeface="Arial" panose="020B0604020202020204" pitchFamily="34" charset="0"/>
              <a:buChar char="•"/>
            </a:pPr>
            <a:endParaRPr lang="en-US" sz="3200" dirty="0">
              <a:solidFill>
                <a:srgbClr val="444444"/>
              </a:solidFill>
              <a:highlight>
                <a:srgbClr val="FFFFFF"/>
              </a:highlight>
              <a:latin typeface="Inter"/>
            </a:endParaRPr>
          </a:p>
          <a:p>
            <a:pPr marL="571500" indent="-571500" algn="just" fontAlgn="base">
              <a:buFont typeface="Arial" panose="020B0604020202020204" pitchFamily="34" charset="0"/>
              <a:buChar char="•"/>
            </a:pPr>
            <a:r>
              <a:rPr lang="en-US" sz="3200" b="0" i="0" dirty="0">
                <a:solidFill>
                  <a:srgbClr val="444444"/>
                </a:solidFill>
                <a:effectLst/>
                <a:highlight>
                  <a:srgbClr val="FFFFFF"/>
                </a:highlight>
                <a:latin typeface="Inter"/>
              </a:rPr>
              <a:t>This approach is called </a:t>
            </a:r>
            <a:r>
              <a:rPr lang="en-US" sz="3200" b="1" i="0" dirty="0">
                <a:solidFill>
                  <a:srgbClr val="444444"/>
                </a:solidFill>
                <a:effectLst/>
                <a:highlight>
                  <a:srgbClr val="FFFFFF"/>
                </a:highlight>
                <a:latin typeface="Inter"/>
              </a:rPr>
              <a:t>term frequency-inverse document frequency</a:t>
            </a:r>
            <a:r>
              <a:rPr lang="en-US" sz="3200" b="0" i="0" dirty="0">
                <a:solidFill>
                  <a:srgbClr val="444444"/>
                </a:solidFill>
                <a:effectLst/>
                <a:highlight>
                  <a:srgbClr val="FFFFFF"/>
                </a:highlight>
                <a:latin typeface="Inter"/>
              </a:rPr>
              <a:t> or shortly known as </a:t>
            </a:r>
            <a:r>
              <a:rPr lang="en-US" sz="3200" b="1" i="0" dirty="0" err="1">
                <a:solidFill>
                  <a:srgbClr val="444444"/>
                </a:solidFill>
                <a:effectLst/>
                <a:highlight>
                  <a:srgbClr val="FFFFFF"/>
                </a:highlight>
                <a:latin typeface="Inter"/>
              </a:rPr>
              <a:t>Tf-Idf</a:t>
            </a:r>
            <a:r>
              <a:rPr lang="en-US" sz="3200" b="1" i="0" dirty="0">
                <a:solidFill>
                  <a:srgbClr val="444444"/>
                </a:solidFill>
                <a:effectLst/>
                <a:highlight>
                  <a:srgbClr val="FFFFFF"/>
                </a:highlight>
                <a:latin typeface="Inter"/>
              </a:rPr>
              <a:t> </a:t>
            </a:r>
            <a:r>
              <a:rPr lang="en-US" sz="3200" b="0" i="0" dirty="0">
                <a:solidFill>
                  <a:srgbClr val="444444"/>
                </a:solidFill>
                <a:effectLst/>
                <a:highlight>
                  <a:srgbClr val="FFFFFF"/>
                </a:highlight>
                <a:latin typeface="Inter"/>
              </a:rPr>
              <a:t>approach of scoring.</a:t>
            </a:r>
          </a:p>
          <a:p>
            <a:pPr marL="571500" indent="-571500" algn="just" fontAlgn="base">
              <a:buFont typeface="Arial" panose="020B0604020202020204" pitchFamily="34" charset="0"/>
              <a:buChar char="•"/>
            </a:pPr>
            <a:endParaRPr lang="en-US" sz="3200" dirty="0">
              <a:solidFill>
                <a:srgbClr val="444444"/>
              </a:solidFill>
              <a:highlight>
                <a:srgbClr val="FFFFFF"/>
              </a:highlight>
              <a:latin typeface="Inter"/>
            </a:endParaRPr>
          </a:p>
          <a:p>
            <a:pPr marL="571500" indent="-571500" algn="just" fontAlgn="base">
              <a:buFont typeface="Arial" panose="020B0604020202020204" pitchFamily="34" charset="0"/>
              <a:buChar char="•"/>
            </a:pPr>
            <a:r>
              <a:rPr lang="en-US" sz="3200" b="0" i="0" dirty="0">
                <a:solidFill>
                  <a:srgbClr val="444444"/>
                </a:solidFill>
                <a:effectLst/>
                <a:highlight>
                  <a:srgbClr val="FFFFFF"/>
                </a:highlight>
                <a:latin typeface="Inter"/>
              </a:rPr>
              <a:t>TF-IDF is intended to reflect how relevant a term is in a given document. So how is </a:t>
            </a:r>
            <a:r>
              <a:rPr lang="en-US" sz="3200" b="0" i="0" dirty="0" err="1">
                <a:solidFill>
                  <a:srgbClr val="444444"/>
                </a:solidFill>
                <a:effectLst/>
                <a:highlight>
                  <a:srgbClr val="FFFFFF"/>
                </a:highlight>
                <a:latin typeface="Inter"/>
              </a:rPr>
              <a:t>Tf-Idf</a:t>
            </a:r>
            <a:r>
              <a:rPr lang="en-US" sz="3200" b="0" i="0" dirty="0">
                <a:solidFill>
                  <a:srgbClr val="444444"/>
                </a:solidFill>
                <a:effectLst/>
                <a:highlight>
                  <a:srgbClr val="FFFFFF"/>
                </a:highlight>
                <a:latin typeface="Inter"/>
              </a:rPr>
              <a:t> of a document in a dataset calculated?</a:t>
            </a:r>
            <a:endParaRPr lang="en-US" sz="3200" dirty="0">
              <a:solidFill>
                <a:srgbClr val="171717"/>
              </a:solidFill>
              <a:highlight>
                <a:srgbClr val="FFFFFF"/>
              </a:highlight>
              <a:latin typeface="-apple-system"/>
            </a:endParaRPr>
          </a:p>
        </p:txBody>
      </p:sp>
    </p:spTree>
    <p:extLst>
      <p:ext uri="{BB962C8B-B14F-4D97-AF65-F5344CB8AC3E}">
        <p14:creationId xmlns:p14="http://schemas.microsoft.com/office/powerpoint/2010/main" val="2774491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838200" y="675581"/>
            <a:ext cx="1079041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E4CD2DC-E485-AC74-9559-D18924F04AA0}"/>
              </a:ext>
            </a:extLst>
          </p:cNvPr>
          <p:cNvSpPr txBox="1"/>
          <p:nvPr/>
        </p:nvSpPr>
        <p:spPr>
          <a:xfrm>
            <a:off x="762000" y="746711"/>
            <a:ext cx="10866616" cy="3046988"/>
          </a:xfrm>
          <a:prstGeom prst="rect">
            <a:avLst/>
          </a:prstGeom>
          <a:noFill/>
        </p:spPr>
        <p:txBody>
          <a:bodyPr wrap="square">
            <a:spAutoFit/>
          </a:bodyPr>
          <a:lstStyle/>
          <a:p>
            <a:pPr marL="457200" indent="-457200" algn="just" fontAlgn="base">
              <a:buFont typeface="Arial" panose="020B0604020202020204" pitchFamily="34" charset="0"/>
              <a:buChar char="•"/>
            </a:pPr>
            <a:r>
              <a:rPr lang="en-US" sz="3200" b="1" i="0" dirty="0">
                <a:solidFill>
                  <a:srgbClr val="444444"/>
                </a:solidFill>
                <a:effectLst/>
                <a:highlight>
                  <a:srgbClr val="FFFFFF"/>
                </a:highlight>
                <a:latin typeface="Inter"/>
              </a:rPr>
              <a:t>TF-IDF</a:t>
            </a:r>
            <a:r>
              <a:rPr lang="en-US" sz="3200" b="0" i="0" dirty="0">
                <a:solidFill>
                  <a:srgbClr val="444444"/>
                </a:solidFill>
                <a:effectLst/>
                <a:highlight>
                  <a:srgbClr val="FFFFFF"/>
                </a:highlight>
                <a:latin typeface="Inter"/>
              </a:rPr>
              <a:t> for a word in a document is calculated by multiplying two different metrics:</a:t>
            </a:r>
          </a:p>
          <a:p>
            <a:pPr marL="457200" indent="-457200" algn="just" fontAlgn="base">
              <a:buFont typeface="Arial" panose="020B0604020202020204" pitchFamily="34" charset="0"/>
              <a:buChar char="•"/>
            </a:pPr>
            <a:endParaRPr lang="en-US" sz="3200" b="0" i="0" dirty="0">
              <a:solidFill>
                <a:srgbClr val="444444"/>
              </a:solidFill>
              <a:effectLst/>
              <a:highlight>
                <a:srgbClr val="FFFFFF"/>
              </a:highlight>
              <a:latin typeface="Inter"/>
            </a:endParaRPr>
          </a:p>
          <a:p>
            <a:pPr marL="457200" indent="-457200" algn="just" fontAlgn="base">
              <a:buFont typeface="Arial" panose="020B0604020202020204" pitchFamily="34" charset="0"/>
              <a:buChar char="•"/>
            </a:pPr>
            <a:r>
              <a:rPr lang="en-US" sz="3200" b="0" i="0" dirty="0">
                <a:solidFill>
                  <a:srgbClr val="444444"/>
                </a:solidFill>
                <a:effectLst/>
                <a:highlight>
                  <a:srgbClr val="FFFFFF"/>
                </a:highlight>
                <a:latin typeface="Inter"/>
              </a:rPr>
              <a:t>The</a:t>
            </a:r>
            <a:r>
              <a:rPr lang="en-US" sz="3200" b="1" i="0" dirty="0">
                <a:solidFill>
                  <a:srgbClr val="444444"/>
                </a:solidFill>
                <a:effectLst/>
                <a:highlight>
                  <a:srgbClr val="FFFFFF"/>
                </a:highlight>
                <a:latin typeface="Inter"/>
              </a:rPr>
              <a:t> Term </a:t>
            </a:r>
            <a:r>
              <a:rPr lang="en-US" sz="3200" b="1" dirty="0">
                <a:solidFill>
                  <a:srgbClr val="444444"/>
                </a:solidFill>
                <a:highlight>
                  <a:srgbClr val="FFFFFF"/>
                </a:highlight>
                <a:latin typeface="Inter"/>
              </a:rPr>
              <a:t>F</a:t>
            </a:r>
            <a:r>
              <a:rPr lang="en-US" sz="3200" b="1" i="0" dirty="0">
                <a:solidFill>
                  <a:srgbClr val="444444"/>
                </a:solidFill>
                <a:effectLst/>
                <a:highlight>
                  <a:srgbClr val="FFFFFF"/>
                </a:highlight>
                <a:latin typeface="Inter"/>
              </a:rPr>
              <a:t>requency (TF)</a:t>
            </a:r>
            <a:r>
              <a:rPr lang="en-US" sz="3200" b="0" i="0" dirty="0">
                <a:solidFill>
                  <a:srgbClr val="444444"/>
                </a:solidFill>
                <a:effectLst/>
                <a:highlight>
                  <a:srgbClr val="FFFFFF"/>
                </a:highlight>
                <a:latin typeface="Inter"/>
              </a:rPr>
              <a:t> of a word in a document. </a:t>
            </a:r>
          </a:p>
          <a:p>
            <a:pPr lvl="2" algn="just" fontAlgn="base"/>
            <a:endParaRPr lang="en-US" sz="3200" dirty="0">
              <a:solidFill>
                <a:srgbClr val="444444"/>
              </a:solidFill>
              <a:highlight>
                <a:srgbClr val="FFFFFF"/>
              </a:highlight>
              <a:latin typeface="Inter"/>
            </a:endParaRPr>
          </a:p>
          <a:p>
            <a:pPr lvl="2" algn="just" fontAlgn="base"/>
            <a:r>
              <a:rPr lang="en-US" sz="3200" dirty="0">
                <a:solidFill>
                  <a:srgbClr val="444444"/>
                </a:solidFill>
                <a:highlight>
                  <a:srgbClr val="FFFFFF"/>
                </a:highlight>
                <a:latin typeface="Inter"/>
              </a:rPr>
              <a:t>A</a:t>
            </a:r>
            <a:r>
              <a:rPr lang="en-US" sz="3200" b="0" i="0" dirty="0">
                <a:solidFill>
                  <a:srgbClr val="444444"/>
                </a:solidFill>
                <a:effectLst/>
                <a:highlight>
                  <a:srgbClr val="FFFFFF"/>
                </a:highlight>
                <a:latin typeface="Inter"/>
              </a:rPr>
              <a:t> raw count of instances a word appears in a document. </a:t>
            </a:r>
            <a:endParaRPr lang="en-US" sz="3200" dirty="0">
              <a:solidFill>
                <a:srgbClr val="171717"/>
              </a:solidFill>
              <a:highlight>
                <a:srgbClr val="FFFFFF"/>
              </a:highlight>
              <a:latin typeface="-apple-system"/>
            </a:endParaRPr>
          </a:p>
        </p:txBody>
      </p:sp>
    </p:spTree>
    <p:extLst>
      <p:ext uri="{BB962C8B-B14F-4D97-AF65-F5344CB8AC3E}">
        <p14:creationId xmlns:p14="http://schemas.microsoft.com/office/powerpoint/2010/main" val="2177348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675581"/>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E4CD2DC-E485-AC74-9559-D18924F04AA0}"/>
              </a:ext>
            </a:extLst>
          </p:cNvPr>
          <p:cNvSpPr txBox="1"/>
          <p:nvPr/>
        </p:nvSpPr>
        <p:spPr>
          <a:xfrm>
            <a:off x="332783" y="1017285"/>
            <a:ext cx="11459823" cy="7694414"/>
          </a:xfrm>
          <a:prstGeom prst="rect">
            <a:avLst/>
          </a:prstGeom>
          <a:noFill/>
        </p:spPr>
        <p:txBody>
          <a:bodyPr wrap="square">
            <a:spAutoFit/>
          </a:bodyPr>
          <a:lstStyle/>
          <a:p>
            <a:pPr algn="just" fontAlgn="base"/>
            <a:r>
              <a:rPr kumimoji="0" lang="en-PK" altLang="en-PK" sz="3600" b="0" i="0" u="none" strike="noStrike" cap="none" normalizeH="0" baseline="0" dirty="0">
                <a:ln>
                  <a:noFill/>
                </a:ln>
                <a:solidFill>
                  <a:srgbClr val="444444"/>
                </a:solidFill>
                <a:effectLst/>
                <a:latin typeface="Courier 10 Pitch"/>
              </a:rPr>
              <a:t>TF(</a:t>
            </a:r>
            <a:r>
              <a:rPr kumimoji="0" lang="en-PK" altLang="en-PK" sz="3600" b="0" i="0" u="none" strike="noStrike" cap="none" normalizeH="0" baseline="0" dirty="0" err="1">
                <a:ln>
                  <a:noFill/>
                </a:ln>
                <a:solidFill>
                  <a:srgbClr val="444444"/>
                </a:solidFill>
                <a:effectLst/>
                <a:latin typeface="Courier 10 Pitch"/>
              </a:rPr>
              <a:t>i,j</a:t>
            </a:r>
            <a:r>
              <a:rPr kumimoji="0" lang="en-PK" altLang="en-PK" sz="3600" b="0" i="0" u="none" strike="noStrike" cap="none" normalizeH="0" baseline="0" dirty="0">
                <a:ln>
                  <a:noFill/>
                </a:ln>
                <a:solidFill>
                  <a:srgbClr val="444444"/>
                </a:solidFill>
                <a:effectLst/>
                <a:latin typeface="Courier 10 Pitch"/>
              </a:rPr>
              <a:t>)=n(</a:t>
            </a:r>
            <a:r>
              <a:rPr kumimoji="0" lang="en-PK" altLang="en-PK" sz="3600" b="0" i="0" u="none" strike="noStrike" cap="none" normalizeH="0" baseline="0" dirty="0" err="1">
                <a:ln>
                  <a:noFill/>
                </a:ln>
                <a:solidFill>
                  <a:srgbClr val="444444"/>
                </a:solidFill>
                <a:effectLst/>
                <a:latin typeface="Courier 10 Pitch"/>
              </a:rPr>
              <a:t>i,j</a:t>
            </a:r>
            <a:r>
              <a:rPr kumimoji="0" lang="en-PK" altLang="en-PK" sz="3600" b="0" i="0" u="none" strike="noStrike" cap="none" normalizeH="0" baseline="0" dirty="0">
                <a:ln>
                  <a:noFill/>
                </a:ln>
                <a:solidFill>
                  <a:srgbClr val="444444"/>
                </a:solidFill>
                <a:effectLst/>
                <a:latin typeface="Courier 10 Pitch"/>
              </a:rPr>
              <a:t>)/Σ n(</a:t>
            </a:r>
            <a:r>
              <a:rPr kumimoji="0" lang="en-PK" altLang="en-PK" sz="3600" b="0" i="0" u="none" strike="noStrike" cap="none" normalizeH="0" baseline="0" dirty="0" err="1">
                <a:ln>
                  <a:noFill/>
                </a:ln>
                <a:solidFill>
                  <a:srgbClr val="444444"/>
                </a:solidFill>
                <a:effectLst/>
                <a:latin typeface="Courier 10 Pitch"/>
              </a:rPr>
              <a:t>i,j</a:t>
            </a:r>
            <a:r>
              <a:rPr kumimoji="0" lang="en-PK" altLang="en-PK" sz="3600" b="0" i="0" u="none" strike="noStrike" cap="none" normalizeH="0" baseline="0" dirty="0">
                <a:ln>
                  <a:noFill/>
                </a:ln>
                <a:solidFill>
                  <a:srgbClr val="444444"/>
                </a:solidFill>
                <a:effectLst/>
                <a:latin typeface="Courier 10 Pitch"/>
              </a:rPr>
              <a:t>)</a:t>
            </a:r>
            <a:endParaRPr kumimoji="0" lang="en-US" altLang="en-PK" sz="3600" b="0" i="0" u="none" strike="noStrike" cap="none" normalizeH="0" baseline="0" dirty="0">
              <a:ln>
                <a:noFill/>
              </a:ln>
              <a:solidFill>
                <a:srgbClr val="444444"/>
              </a:solidFill>
              <a:effectLst/>
              <a:latin typeface="Courier 10 Pitch"/>
            </a:endParaRPr>
          </a:p>
          <a:p>
            <a:pPr algn="just" fontAlgn="base"/>
            <a:endParaRPr lang="en-US" altLang="en-PK" sz="3600" dirty="0">
              <a:solidFill>
                <a:srgbClr val="444444"/>
              </a:solidFill>
              <a:latin typeface="Courier 10 Pitch"/>
            </a:endParaRPr>
          </a:p>
          <a:p>
            <a:pPr algn="just" fontAlgn="base"/>
            <a:r>
              <a:rPr lang="en-US" altLang="en-PK" sz="3600" dirty="0">
                <a:solidFill>
                  <a:srgbClr val="444444"/>
                </a:solidFill>
                <a:latin typeface="Courier 10 Pitch"/>
              </a:rPr>
              <a:t>Where</a:t>
            </a:r>
          </a:p>
          <a:p>
            <a:pPr algn="just" fontAlgn="base"/>
            <a:endParaRPr kumimoji="0" lang="en-US" altLang="en-PK" sz="3600" b="0" i="0" u="none" strike="noStrike" cap="none" normalizeH="0" baseline="0" dirty="0">
              <a:ln>
                <a:noFill/>
              </a:ln>
              <a:solidFill>
                <a:srgbClr val="444444"/>
              </a:solidFill>
              <a:effectLst/>
              <a:latin typeface="Courier 10 Pitch"/>
            </a:endParaRPr>
          </a:p>
          <a:p>
            <a:pPr algn="just" fontAlgn="base"/>
            <a:r>
              <a:rPr kumimoji="0" lang="en-PK" altLang="en-PK" sz="3600" b="0" i="0" u="none" strike="noStrike" cap="none" normalizeH="0" baseline="0" dirty="0">
                <a:ln>
                  <a:noFill/>
                </a:ln>
                <a:solidFill>
                  <a:srgbClr val="444444"/>
                </a:solidFill>
                <a:effectLst/>
                <a:latin typeface="Courier 10 Pitch"/>
              </a:rPr>
              <a:t>n(</a:t>
            </a:r>
            <a:r>
              <a:rPr kumimoji="0" lang="en-PK" altLang="en-PK" sz="3600" b="0" i="0" u="none" strike="noStrike" cap="none" normalizeH="0" baseline="0" dirty="0" err="1">
                <a:ln>
                  <a:noFill/>
                </a:ln>
                <a:solidFill>
                  <a:srgbClr val="444444"/>
                </a:solidFill>
                <a:effectLst/>
                <a:latin typeface="Courier 10 Pitch"/>
              </a:rPr>
              <a:t>i,j</a:t>
            </a:r>
            <a:r>
              <a:rPr kumimoji="0" lang="en-PK" altLang="en-PK" sz="3600" b="0" i="0" u="none" strike="noStrike" cap="none" normalizeH="0" baseline="0" dirty="0">
                <a:ln>
                  <a:noFill/>
                </a:ln>
                <a:solidFill>
                  <a:srgbClr val="444444"/>
                </a:solidFill>
                <a:effectLst/>
                <a:latin typeface="Courier 10 Pitch"/>
              </a:rPr>
              <a:t>)=</a:t>
            </a:r>
            <a:r>
              <a:rPr kumimoji="0" lang="en-US" altLang="en-PK" sz="3600" b="0" i="0" u="none" strike="noStrike" cap="none" normalizeH="0" baseline="0" dirty="0">
                <a:ln>
                  <a:noFill/>
                </a:ln>
                <a:solidFill>
                  <a:srgbClr val="444444"/>
                </a:solidFill>
                <a:effectLst/>
                <a:latin typeface="Courier 10 Pitch"/>
              </a:rPr>
              <a:t> </a:t>
            </a:r>
            <a:r>
              <a:rPr kumimoji="0" lang="en-PK" altLang="en-PK" sz="3600" b="0" i="0" u="none" strike="noStrike" cap="none" normalizeH="0" baseline="0" dirty="0">
                <a:ln>
                  <a:noFill/>
                </a:ln>
                <a:solidFill>
                  <a:srgbClr val="444444"/>
                </a:solidFill>
                <a:effectLst/>
                <a:latin typeface="Courier 10 Pitch"/>
              </a:rPr>
              <a:t>number of times nth word  occurred in a document </a:t>
            </a:r>
            <a:endParaRPr kumimoji="0" lang="en-US" altLang="en-PK" sz="3600" b="0" i="0" u="none" strike="noStrike" cap="none" normalizeH="0" baseline="0" dirty="0">
              <a:ln>
                <a:noFill/>
              </a:ln>
              <a:solidFill>
                <a:srgbClr val="444444"/>
              </a:solidFill>
              <a:effectLst/>
              <a:latin typeface="Courier 10 Pitch"/>
            </a:endParaRPr>
          </a:p>
          <a:p>
            <a:pPr algn="just" fontAlgn="base"/>
            <a:endParaRPr lang="en-US" altLang="en-PK" sz="3600" dirty="0">
              <a:solidFill>
                <a:srgbClr val="444444"/>
              </a:solidFill>
              <a:latin typeface="Courier 10 Pitch"/>
            </a:endParaRPr>
          </a:p>
          <a:p>
            <a:pPr algn="just" fontAlgn="base"/>
            <a:r>
              <a:rPr kumimoji="0" lang="en-PK" altLang="en-PK" sz="3600" b="0" i="0" u="none" strike="noStrike" cap="none" normalizeH="0" baseline="0" dirty="0" err="1">
                <a:ln>
                  <a:noFill/>
                </a:ln>
                <a:solidFill>
                  <a:srgbClr val="444444"/>
                </a:solidFill>
                <a:effectLst/>
                <a:latin typeface="Courier 10 Pitch"/>
              </a:rPr>
              <a:t>Σn</a:t>
            </a:r>
            <a:r>
              <a:rPr kumimoji="0" lang="en-PK" altLang="en-PK" sz="3600" b="0" i="0" u="none" strike="noStrike" cap="none" normalizeH="0" baseline="0" dirty="0">
                <a:ln>
                  <a:noFill/>
                </a:ln>
                <a:solidFill>
                  <a:srgbClr val="444444"/>
                </a:solidFill>
                <a:effectLst/>
                <a:latin typeface="Courier 10 Pitch"/>
              </a:rPr>
              <a:t>(</a:t>
            </a:r>
            <a:r>
              <a:rPr kumimoji="0" lang="en-PK" altLang="en-PK" sz="3600" b="0" i="0" u="none" strike="noStrike" cap="none" normalizeH="0" baseline="0" dirty="0" err="1">
                <a:ln>
                  <a:noFill/>
                </a:ln>
                <a:solidFill>
                  <a:srgbClr val="444444"/>
                </a:solidFill>
                <a:effectLst/>
                <a:latin typeface="Courier 10 Pitch"/>
              </a:rPr>
              <a:t>i,j</a:t>
            </a:r>
            <a:r>
              <a:rPr kumimoji="0" lang="en-PK" altLang="en-PK" sz="3600" b="0" i="0" u="none" strike="noStrike" cap="none" normalizeH="0" baseline="0" dirty="0">
                <a:ln>
                  <a:noFill/>
                </a:ln>
                <a:solidFill>
                  <a:srgbClr val="444444"/>
                </a:solidFill>
                <a:effectLst/>
                <a:latin typeface="Courier 10 Pitch"/>
              </a:rPr>
              <a:t>)= total number of words in a document</a:t>
            </a:r>
            <a:endParaRPr kumimoji="0" lang="en-PK" altLang="en-PK" sz="4400" b="0" i="0" u="none" strike="noStrike" cap="none" normalizeH="0" baseline="0" dirty="0">
              <a:ln>
                <a:noFill/>
              </a:ln>
              <a:solidFill>
                <a:schemeClr val="tx1"/>
              </a:solidFill>
              <a:effectLst/>
              <a:latin typeface="Arial" panose="020B0604020202020204" pitchFamily="34" charset="0"/>
            </a:endParaRPr>
          </a:p>
          <a:p>
            <a:pPr algn="just" fontAlgn="base"/>
            <a:endParaRPr lang="en-US" altLang="en-PK" sz="3600" dirty="0">
              <a:solidFill>
                <a:srgbClr val="444444"/>
              </a:solidFill>
              <a:latin typeface="Courier 10 Pitch"/>
            </a:endParaRPr>
          </a:p>
          <a:p>
            <a:pPr algn="just" fontAlgn="base"/>
            <a:r>
              <a:rPr kumimoji="0" lang="en-PK" altLang="en-PK" sz="2800" b="0" i="0" u="none" strike="noStrike" cap="none" normalizeH="0" baseline="0" dirty="0">
                <a:ln>
                  <a:noFill/>
                </a:ln>
                <a:solidFill>
                  <a:schemeClr val="tx1"/>
                </a:solidFill>
                <a:effectLst/>
              </a:rPr>
              <a:t> </a:t>
            </a:r>
            <a:endParaRPr kumimoji="0" lang="en-PK" altLang="en-PK" sz="4400" b="0" i="0" u="none" strike="noStrike" cap="none" normalizeH="0" baseline="0" dirty="0">
              <a:ln>
                <a:noFill/>
              </a:ln>
              <a:solidFill>
                <a:schemeClr val="tx1"/>
              </a:solidFill>
              <a:effectLst/>
              <a:latin typeface="Arial" panose="020B0604020202020204" pitchFamily="34" charset="0"/>
            </a:endParaRPr>
          </a:p>
          <a:p>
            <a:pPr algn="just" fontAlgn="base"/>
            <a:endParaRPr lang="en-US" sz="3600" b="0" i="0" dirty="0">
              <a:solidFill>
                <a:srgbClr val="444444"/>
              </a:solidFill>
              <a:effectLst/>
              <a:highlight>
                <a:srgbClr val="FFFFFF"/>
              </a:highlight>
              <a:latin typeface="Inter"/>
            </a:endParaRPr>
          </a:p>
          <a:p>
            <a:pPr algn="just" fontAlgn="base"/>
            <a:endParaRPr lang="en-US" sz="3600" dirty="0">
              <a:solidFill>
                <a:srgbClr val="444444"/>
              </a:solidFill>
              <a:highlight>
                <a:srgbClr val="FFFFFF"/>
              </a:highlight>
              <a:latin typeface="Inter"/>
            </a:endParaRPr>
          </a:p>
          <a:p>
            <a:pPr algn="just" fontAlgn="base"/>
            <a:endParaRPr lang="en-US" sz="3400" dirty="0">
              <a:solidFill>
                <a:srgbClr val="171717"/>
              </a:solidFill>
              <a:highlight>
                <a:srgbClr val="FFFFFF"/>
              </a:highlight>
              <a:latin typeface="-apple-system"/>
            </a:endParaRPr>
          </a:p>
        </p:txBody>
      </p:sp>
    </p:spTree>
    <p:extLst>
      <p:ext uri="{BB962C8B-B14F-4D97-AF65-F5344CB8AC3E}">
        <p14:creationId xmlns:p14="http://schemas.microsoft.com/office/powerpoint/2010/main" val="1856500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675581"/>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D72F46D-003E-138B-5E74-A4D2ECD76A6B}"/>
              </a:ext>
            </a:extLst>
          </p:cNvPr>
          <p:cNvSpPr txBox="1"/>
          <p:nvPr/>
        </p:nvSpPr>
        <p:spPr>
          <a:xfrm>
            <a:off x="436178" y="1297458"/>
            <a:ext cx="11319641" cy="4801314"/>
          </a:xfrm>
          <a:prstGeom prst="rect">
            <a:avLst/>
          </a:prstGeom>
          <a:noFill/>
        </p:spPr>
        <p:txBody>
          <a:bodyPr wrap="square">
            <a:spAutoFit/>
          </a:bodyPr>
          <a:lstStyle/>
          <a:p>
            <a:pPr marL="457200" indent="-457200" algn="just">
              <a:buFont typeface="Arial" panose="020B0604020202020204" pitchFamily="34" charset="0"/>
              <a:buChar char="•"/>
            </a:pPr>
            <a:r>
              <a:rPr lang="en-US" sz="3400" dirty="0">
                <a:solidFill>
                  <a:srgbClr val="444444"/>
                </a:solidFill>
                <a:highlight>
                  <a:srgbClr val="FFFFFF"/>
                </a:highlight>
                <a:latin typeface="Inter"/>
              </a:rPr>
              <a:t>The </a:t>
            </a:r>
            <a:r>
              <a:rPr lang="en-US" sz="3400" b="1" dirty="0">
                <a:solidFill>
                  <a:srgbClr val="444444"/>
                </a:solidFill>
                <a:highlight>
                  <a:srgbClr val="FFFFFF"/>
                </a:highlight>
                <a:latin typeface="Inter"/>
              </a:rPr>
              <a:t>inverse document frequency(IDF) </a:t>
            </a:r>
            <a:r>
              <a:rPr lang="en-US" sz="3400" dirty="0">
                <a:solidFill>
                  <a:srgbClr val="444444"/>
                </a:solidFill>
                <a:highlight>
                  <a:srgbClr val="FFFFFF"/>
                </a:highlight>
                <a:latin typeface="Inter"/>
              </a:rPr>
              <a:t>of the word across a set of documents. </a:t>
            </a:r>
          </a:p>
          <a:p>
            <a:pPr marL="457200" indent="-457200" algn="just">
              <a:buFont typeface="Arial" panose="020B0604020202020204" pitchFamily="34" charset="0"/>
              <a:buChar char="•"/>
            </a:pPr>
            <a:endParaRPr lang="en-US" sz="3400" dirty="0">
              <a:solidFill>
                <a:srgbClr val="444444"/>
              </a:solidFill>
              <a:highlight>
                <a:srgbClr val="FFFFFF"/>
              </a:highlight>
              <a:latin typeface="Inter"/>
            </a:endParaRPr>
          </a:p>
          <a:p>
            <a:pPr marL="457200" indent="-457200" algn="just">
              <a:buFont typeface="Arial" panose="020B0604020202020204" pitchFamily="34" charset="0"/>
              <a:buChar char="•"/>
            </a:pPr>
            <a:r>
              <a:rPr lang="en-US" sz="3400" dirty="0">
                <a:solidFill>
                  <a:srgbClr val="444444"/>
                </a:solidFill>
                <a:highlight>
                  <a:srgbClr val="FFFFFF"/>
                </a:highlight>
                <a:latin typeface="Inter"/>
              </a:rPr>
              <a:t>This suggests how common or rare a word is in the entire document set. </a:t>
            </a:r>
          </a:p>
          <a:p>
            <a:pPr lvl="2" algn="just"/>
            <a:r>
              <a:rPr lang="en-US" sz="3400" dirty="0">
                <a:solidFill>
                  <a:srgbClr val="444444"/>
                </a:solidFill>
                <a:highlight>
                  <a:srgbClr val="FFFFFF"/>
                </a:highlight>
                <a:latin typeface="Inter"/>
              </a:rPr>
              <a:t>The closer it is to 0, the more common is the word. This metric can be calculated by taking the total number of documents, dividing it by the number of documents that contain a word, and calculating the logarithm.</a:t>
            </a:r>
            <a:endParaRPr lang="en-PK" sz="3400" dirty="0">
              <a:solidFill>
                <a:srgbClr val="444444"/>
              </a:solidFill>
              <a:highlight>
                <a:srgbClr val="FFFFFF"/>
              </a:highlight>
              <a:latin typeface="Inter"/>
            </a:endParaRPr>
          </a:p>
        </p:txBody>
      </p:sp>
    </p:spTree>
    <p:extLst>
      <p:ext uri="{BB962C8B-B14F-4D97-AF65-F5344CB8AC3E}">
        <p14:creationId xmlns:p14="http://schemas.microsoft.com/office/powerpoint/2010/main" val="2974231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Language Modelling Context</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6281012"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4367C506-E91D-C644-3AFA-A514C567E781}"/>
              </a:ext>
            </a:extLst>
          </p:cNvPr>
          <p:cNvSpPr txBox="1"/>
          <p:nvPr/>
        </p:nvSpPr>
        <p:spPr>
          <a:xfrm>
            <a:off x="939594" y="1561732"/>
            <a:ext cx="10414205" cy="3539430"/>
          </a:xfrm>
          <a:prstGeom prst="rect">
            <a:avLst/>
          </a:prstGeom>
          <a:noFill/>
        </p:spPr>
        <p:txBody>
          <a:bodyPr wrap="square">
            <a:spAutoFit/>
          </a:bodyPr>
          <a:lstStyle/>
          <a:p>
            <a:pPr marL="457200" indent="-457200" algn="just">
              <a:buFont typeface="Arial" panose="020B0604020202020204" pitchFamily="34" charset="0"/>
              <a:buChar char="•"/>
            </a:pPr>
            <a:r>
              <a:rPr lang="en-US" sz="3200" b="1" i="0" dirty="0">
                <a:solidFill>
                  <a:srgbClr val="171717"/>
                </a:solidFill>
                <a:effectLst/>
                <a:highlight>
                  <a:srgbClr val="FFFFFF"/>
                </a:highlight>
                <a:latin typeface="-apple-system"/>
              </a:rPr>
              <a:t>Have you ever guessed what the next sentence in the paragraph you’re reading would likely talk about? </a:t>
            </a:r>
          </a:p>
          <a:p>
            <a:pPr marL="457200" indent="-457200" algn="just">
              <a:buFont typeface="Arial" panose="020B0604020202020204" pitchFamily="34" charset="0"/>
              <a:buChar char="•"/>
            </a:pPr>
            <a:endParaRPr lang="en-US" sz="3200" b="1" dirty="0">
              <a:solidFill>
                <a:srgbClr val="171717"/>
              </a:solidFill>
              <a:highlight>
                <a:srgbClr val="FFFFFF"/>
              </a:highlight>
              <a:latin typeface="-apple-system"/>
            </a:endParaRPr>
          </a:p>
          <a:p>
            <a:pPr marL="457200" indent="-457200" algn="just">
              <a:buFont typeface="Arial" panose="020B0604020202020204" pitchFamily="34" charset="0"/>
              <a:buChar char="•"/>
            </a:pPr>
            <a:r>
              <a:rPr lang="en-US" sz="3200" b="1" i="0" dirty="0">
                <a:solidFill>
                  <a:srgbClr val="171717"/>
                </a:solidFill>
                <a:effectLst/>
                <a:highlight>
                  <a:srgbClr val="FFFFFF"/>
                </a:highlight>
                <a:latin typeface="-apple-system"/>
              </a:rPr>
              <a:t>Have you ever noticed that while reading, you almost always know the next word in the sentence?</a:t>
            </a:r>
          </a:p>
          <a:p>
            <a:pPr marL="457200" indent="-457200" algn="just">
              <a:buFont typeface="Arial" panose="020B0604020202020204" pitchFamily="34" charset="0"/>
              <a:buChar char="•"/>
            </a:pPr>
            <a:endParaRPr lang="en-US" sz="3200" b="1" dirty="0">
              <a:solidFill>
                <a:srgbClr val="171717"/>
              </a:solidFill>
              <a:highlight>
                <a:srgbClr val="FFFFFF"/>
              </a:highlight>
              <a:latin typeface="-apple-system"/>
            </a:endParaRPr>
          </a:p>
          <a:p>
            <a:pPr lvl="3" algn="just"/>
            <a:r>
              <a:rPr lang="en-US" sz="3200" b="1" i="0" dirty="0">
                <a:solidFill>
                  <a:srgbClr val="171717"/>
                </a:solidFill>
                <a:effectLst/>
                <a:highlight>
                  <a:srgbClr val="FFFFFF"/>
                </a:highlight>
                <a:latin typeface="-apple-system"/>
                <a:sym typeface="Wingdings" panose="05000000000000000000" pitchFamily="2" charset="2"/>
              </a:rPr>
              <a:t> </a:t>
            </a:r>
            <a:r>
              <a:rPr lang="en-US" sz="3200" b="1" i="0" dirty="0">
                <a:solidFill>
                  <a:srgbClr val="171717"/>
                </a:solidFill>
                <a:effectLst/>
                <a:highlight>
                  <a:srgbClr val="FFFFFF"/>
                </a:highlight>
                <a:latin typeface="-apple-system"/>
              </a:rPr>
              <a:t>Yes</a:t>
            </a:r>
            <a:r>
              <a:rPr lang="en-US" sz="3200" b="0" i="0" dirty="0">
                <a:solidFill>
                  <a:srgbClr val="171717"/>
                </a:solidFill>
                <a:effectLst/>
                <a:highlight>
                  <a:srgbClr val="FFFFFF"/>
                </a:highlight>
                <a:latin typeface="-apple-system"/>
              </a:rPr>
              <a:t>!</a:t>
            </a:r>
            <a:endParaRPr lang="en-PK" sz="3200" b="1" dirty="0"/>
          </a:p>
        </p:txBody>
      </p:sp>
    </p:spTree>
    <p:extLst>
      <p:ext uri="{BB962C8B-B14F-4D97-AF65-F5344CB8AC3E}">
        <p14:creationId xmlns:p14="http://schemas.microsoft.com/office/powerpoint/2010/main" val="3035134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599090" y="533687"/>
            <a:ext cx="1090973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D72F46D-003E-138B-5E74-A4D2ECD76A6B}"/>
              </a:ext>
            </a:extLst>
          </p:cNvPr>
          <p:cNvSpPr txBox="1"/>
          <p:nvPr/>
        </p:nvSpPr>
        <p:spPr>
          <a:xfrm>
            <a:off x="436179" y="746712"/>
            <a:ext cx="11072650" cy="6155531"/>
          </a:xfrm>
          <a:prstGeom prst="rect">
            <a:avLst/>
          </a:prstGeom>
          <a:noFill/>
        </p:spPr>
        <p:txBody>
          <a:bodyPr wrap="square">
            <a:spAutoFit/>
          </a:bodyPr>
          <a:lstStyle/>
          <a:p>
            <a:pPr algn="just" fontAlgn="base"/>
            <a:r>
              <a:rPr lang="en-US" sz="3600" b="0" i="0" dirty="0">
                <a:solidFill>
                  <a:srgbClr val="444444"/>
                </a:solidFill>
                <a:effectLst/>
                <a:highlight>
                  <a:srgbClr val="FFFFFF"/>
                </a:highlight>
                <a:latin typeface="Inter"/>
              </a:rPr>
              <a:t>So, if the word is very common and appears in many documents, this number will </a:t>
            </a:r>
            <a:r>
              <a:rPr lang="en-US" sz="3600" b="1" i="0" dirty="0">
                <a:solidFill>
                  <a:srgbClr val="444444"/>
                </a:solidFill>
                <a:effectLst/>
                <a:highlight>
                  <a:srgbClr val="FFFFFF"/>
                </a:highlight>
                <a:latin typeface="Inter"/>
              </a:rPr>
              <a:t>approach 0</a:t>
            </a:r>
            <a:r>
              <a:rPr lang="en-US" sz="3600" b="0" i="0" dirty="0">
                <a:solidFill>
                  <a:srgbClr val="444444"/>
                </a:solidFill>
                <a:effectLst/>
                <a:highlight>
                  <a:srgbClr val="FFFFFF"/>
                </a:highlight>
                <a:latin typeface="Inter"/>
              </a:rPr>
              <a:t>. Otherwise, it will </a:t>
            </a:r>
            <a:r>
              <a:rPr lang="en-US" sz="3600" b="1" i="0" dirty="0">
                <a:solidFill>
                  <a:srgbClr val="444444"/>
                </a:solidFill>
                <a:effectLst/>
                <a:highlight>
                  <a:srgbClr val="FFFFFF"/>
                </a:highlight>
                <a:latin typeface="Inter"/>
              </a:rPr>
              <a:t>approach 1</a:t>
            </a:r>
            <a:r>
              <a:rPr lang="en-US" sz="3600" b="0" i="0" dirty="0">
                <a:solidFill>
                  <a:srgbClr val="444444"/>
                </a:solidFill>
                <a:effectLst/>
                <a:highlight>
                  <a:srgbClr val="FFFFFF"/>
                </a:highlight>
                <a:latin typeface="Inter"/>
              </a:rPr>
              <a:t>.</a:t>
            </a:r>
          </a:p>
          <a:p>
            <a:pPr algn="just" fontAlgn="base"/>
            <a:endParaRPr lang="en-US" sz="3600" b="0" i="0" dirty="0">
              <a:solidFill>
                <a:srgbClr val="444444"/>
              </a:solidFill>
              <a:effectLst/>
              <a:highlight>
                <a:srgbClr val="FFFFFF"/>
              </a:highlight>
              <a:latin typeface="Inter"/>
            </a:endParaRPr>
          </a:p>
          <a:p>
            <a:pPr algn="just" fontAlgn="base"/>
            <a:r>
              <a:rPr lang="en-US" sz="3600" b="0" i="0" dirty="0">
                <a:solidFill>
                  <a:srgbClr val="444444"/>
                </a:solidFill>
                <a:effectLst/>
                <a:highlight>
                  <a:srgbClr val="FFFFFF"/>
                </a:highlight>
                <a:latin typeface="Inter"/>
              </a:rPr>
              <a:t>Multiplying these two numbers results in the TF-IDF score of a word in a document. The higher the score, the more relevant that word is in that particular document.</a:t>
            </a:r>
          </a:p>
          <a:p>
            <a:pPr algn="just" fontAlgn="base"/>
            <a:endParaRPr lang="en-US" sz="3600" b="0" i="0" dirty="0">
              <a:solidFill>
                <a:srgbClr val="444444"/>
              </a:solidFill>
              <a:effectLst/>
              <a:highlight>
                <a:srgbClr val="FFFFFF"/>
              </a:highlight>
              <a:latin typeface="Inter"/>
            </a:endParaRPr>
          </a:p>
          <a:p>
            <a:pPr algn="just" fontAlgn="base"/>
            <a:r>
              <a:rPr lang="en-US" sz="3600" b="0" i="0" dirty="0">
                <a:solidFill>
                  <a:srgbClr val="444444"/>
                </a:solidFill>
                <a:effectLst/>
                <a:highlight>
                  <a:srgbClr val="FFFFFF"/>
                </a:highlight>
                <a:latin typeface="Inter"/>
              </a:rPr>
              <a:t>To put it in mathematical terms, the TF-IDF score is calculated as follows:</a:t>
            </a:r>
          </a:p>
          <a:p>
            <a:pPr algn="just"/>
            <a:endParaRPr lang="en-PK" sz="3400" dirty="0">
              <a:solidFill>
                <a:srgbClr val="444444"/>
              </a:solidFill>
              <a:highlight>
                <a:srgbClr val="FFFFFF"/>
              </a:highlight>
              <a:latin typeface="Inter"/>
            </a:endParaRPr>
          </a:p>
        </p:txBody>
      </p:sp>
    </p:spTree>
    <p:extLst>
      <p:ext uri="{BB962C8B-B14F-4D97-AF65-F5344CB8AC3E}">
        <p14:creationId xmlns:p14="http://schemas.microsoft.com/office/powerpoint/2010/main" val="3190821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675581"/>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D72F46D-003E-138B-5E74-A4D2ECD76A6B}"/>
              </a:ext>
            </a:extLst>
          </p:cNvPr>
          <p:cNvSpPr txBox="1"/>
          <p:nvPr/>
        </p:nvSpPr>
        <p:spPr>
          <a:xfrm>
            <a:off x="436178" y="1297458"/>
            <a:ext cx="11319641" cy="492442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3600" b="0" i="0" u="none" strike="noStrike" cap="none" normalizeH="0" baseline="0" dirty="0">
                <a:ln>
                  <a:noFill/>
                </a:ln>
                <a:solidFill>
                  <a:srgbClr val="444444"/>
                </a:solidFill>
                <a:effectLst/>
                <a:latin typeface="Courier 10 Pitch"/>
              </a:rPr>
              <a:t>IDF=1+log(N/</a:t>
            </a:r>
            <a:r>
              <a:rPr kumimoji="0" lang="en-PK" altLang="en-PK" sz="3600" b="0" i="0" u="none" strike="noStrike" cap="none" normalizeH="0" baseline="0" dirty="0" err="1">
                <a:ln>
                  <a:noFill/>
                </a:ln>
                <a:solidFill>
                  <a:srgbClr val="444444"/>
                </a:solidFill>
                <a:effectLst/>
                <a:latin typeface="Courier 10 Pitch"/>
              </a:rPr>
              <a:t>d</a:t>
            </a:r>
            <a:r>
              <a:rPr kumimoji="0" lang="en-PK" altLang="en-PK" sz="2000" b="0" i="0" u="none" strike="noStrike" cap="none" normalizeH="0" baseline="0" dirty="0" err="1">
                <a:ln>
                  <a:noFill/>
                </a:ln>
                <a:solidFill>
                  <a:srgbClr val="444444"/>
                </a:solidFill>
                <a:effectLst/>
                <a:latin typeface="Courier 10 Pitch"/>
              </a:rPr>
              <a:t>N</a:t>
            </a:r>
            <a:r>
              <a:rPr kumimoji="0" lang="en-PK" altLang="en-PK" sz="3600" b="0" i="0" u="none" strike="noStrike" cap="none" normalizeH="0" baseline="0" dirty="0">
                <a:ln>
                  <a:noFill/>
                </a:ln>
                <a:solidFill>
                  <a:srgbClr val="444444"/>
                </a:solidFill>
                <a:effectLst/>
                <a:latin typeface="Courier 10 Pitch"/>
              </a:rPr>
              <a:t>)</a:t>
            </a:r>
            <a:endParaRPr kumimoji="0" lang="en-US" altLang="en-PK" sz="3600" b="0" i="0" u="none" strike="noStrike" cap="none" normalizeH="0" baseline="0" dirty="0">
              <a:ln>
                <a:noFill/>
              </a:ln>
              <a:solidFill>
                <a:srgbClr val="444444"/>
              </a:solidFill>
              <a:effectLst/>
              <a:latin typeface="Courier 10 Pitch"/>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PK" altLang="en-PK" sz="2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3600" b="0" i="0" u="none" strike="noStrike" cap="none" normalizeH="0" baseline="0" dirty="0">
                <a:ln>
                  <a:noFill/>
                </a:ln>
                <a:solidFill>
                  <a:srgbClr val="444444"/>
                </a:solidFill>
                <a:effectLst/>
                <a:latin typeface="Inter"/>
              </a:rPr>
              <a:t>Where</a:t>
            </a:r>
            <a:endParaRPr kumimoji="0" lang="en-US" altLang="en-PK" sz="3600" b="0" i="0" u="none" strike="noStrike" cap="none" normalizeH="0" baseline="0" dirty="0">
              <a:ln>
                <a:noFill/>
              </a:ln>
              <a:solidFill>
                <a:srgbClr val="444444"/>
              </a:solidFill>
              <a:effectLs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PK" altLang="en-PK" sz="3600" b="0" i="0" u="none" strike="noStrike" cap="none" normalizeH="0" baseline="0" dirty="0">
              <a:ln>
                <a:noFill/>
              </a:ln>
              <a:solidFill>
                <a:srgbClr val="444444"/>
              </a:solidFill>
              <a:effectLst/>
              <a:latin typeface="Courier 10 Pitch"/>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3600" b="0" i="0" u="none" strike="noStrike" cap="none" normalizeH="0" baseline="0" dirty="0">
                <a:ln>
                  <a:noFill/>
                </a:ln>
                <a:solidFill>
                  <a:srgbClr val="444444"/>
                </a:solidFill>
                <a:effectLst/>
                <a:latin typeface="Courier 10 Pitch"/>
              </a:rPr>
              <a:t>N=Total number of documents in the dataset </a:t>
            </a:r>
            <a:endParaRPr kumimoji="0" lang="en-US" altLang="en-PK" sz="3600" b="0" i="0" u="none" strike="noStrike" cap="none" normalizeH="0" baseline="0" dirty="0">
              <a:ln>
                <a:noFill/>
              </a:ln>
              <a:solidFill>
                <a:srgbClr val="444444"/>
              </a:solidFill>
              <a:effectLst/>
              <a:latin typeface="Courier 10 Pitch"/>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3600" b="0" i="0" u="none" strike="noStrike" cap="none" normalizeH="0" baseline="0" dirty="0" err="1">
                <a:ln>
                  <a:noFill/>
                </a:ln>
                <a:solidFill>
                  <a:srgbClr val="444444"/>
                </a:solidFill>
                <a:effectLst/>
                <a:latin typeface="Courier 10 Pitch"/>
              </a:rPr>
              <a:t>d</a:t>
            </a:r>
            <a:r>
              <a:rPr kumimoji="0" lang="en-PK" altLang="en-PK" sz="2000" b="0" i="0" u="none" strike="noStrike" cap="none" normalizeH="0" baseline="0" dirty="0" err="1">
                <a:ln>
                  <a:noFill/>
                </a:ln>
                <a:solidFill>
                  <a:srgbClr val="444444"/>
                </a:solidFill>
                <a:effectLst/>
                <a:latin typeface="Courier 10 Pitch"/>
              </a:rPr>
              <a:t>N</a:t>
            </a:r>
            <a:r>
              <a:rPr kumimoji="0" lang="en-PK" altLang="en-PK" sz="3600" b="0" i="0" u="none" strike="noStrike" cap="none" normalizeH="0" baseline="0" dirty="0">
                <a:ln>
                  <a:noFill/>
                </a:ln>
                <a:solidFill>
                  <a:srgbClr val="444444"/>
                </a:solidFill>
                <a:effectLst/>
                <a:latin typeface="Courier 10 Pitch"/>
              </a:rPr>
              <a:t>=</a:t>
            </a:r>
            <a:r>
              <a:rPr kumimoji="0" lang="en-US" altLang="en-PK" sz="3600" b="0" i="0" u="none" strike="noStrike" cap="none" normalizeH="0" baseline="0" dirty="0">
                <a:ln>
                  <a:noFill/>
                </a:ln>
                <a:solidFill>
                  <a:srgbClr val="444444"/>
                </a:solidFill>
                <a:effectLst/>
                <a:latin typeface="Courier 10 Pitch"/>
              </a:rPr>
              <a:t>T</a:t>
            </a:r>
            <a:r>
              <a:rPr kumimoji="0" lang="en-PK" altLang="en-PK" sz="3600" b="0" i="0" u="none" strike="noStrike" cap="none" normalizeH="0" baseline="0" dirty="0" err="1">
                <a:ln>
                  <a:noFill/>
                </a:ln>
                <a:solidFill>
                  <a:srgbClr val="444444"/>
                </a:solidFill>
                <a:effectLst/>
                <a:latin typeface="Courier 10 Pitch"/>
              </a:rPr>
              <a:t>otal</a:t>
            </a:r>
            <a:r>
              <a:rPr kumimoji="0" lang="en-PK" altLang="en-PK" sz="3600" b="0" i="0" u="none" strike="noStrike" cap="none" normalizeH="0" baseline="0" dirty="0">
                <a:ln>
                  <a:noFill/>
                </a:ln>
                <a:solidFill>
                  <a:srgbClr val="444444"/>
                </a:solidFill>
                <a:effectLst/>
                <a:latin typeface="Courier 10 Pitch"/>
              </a:rPr>
              <a:t> number of documents in which n</a:t>
            </a:r>
            <a:r>
              <a:rPr kumimoji="0" lang="en-PK" altLang="en-PK" b="0" i="0" u="none" strike="noStrike" cap="none" normalizeH="0" baseline="0" dirty="0">
                <a:ln>
                  <a:noFill/>
                </a:ln>
                <a:solidFill>
                  <a:srgbClr val="444444"/>
                </a:solidFill>
                <a:effectLst/>
                <a:latin typeface="Courier 10 Pitch"/>
              </a:rPr>
              <a:t>th</a:t>
            </a:r>
            <a:r>
              <a:rPr kumimoji="0" lang="en-PK" altLang="en-PK" sz="3600" b="0" i="0" u="none" strike="noStrike" cap="none" normalizeH="0" baseline="0" dirty="0">
                <a:ln>
                  <a:noFill/>
                </a:ln>
                <a:solidFill>
                  <a:srgbClr val="444444"/>
                </a:solidFill>
                <a:effectLst/>
                <a:latin typeface="Courier 10 Pitch"/>
              </a:rPr>
              <a:t> word occur </a:t>
            </a:r>
            <a:endParaRPr kumimoji="0" lang="en-PK" altLang="en-PK" sz="4400" b="0" i="0" u="none" strike="noStrike" cap="none" normalizeH="0" baseline="0" dirty="0">
              <a:ln>
                <a:noFill/>
              </a:ln>
              <a:solidFill>
                <a:schemeClr val="tx1"/>
              </a:solidFill>
              <a:effectLst/>
              <a:latin typeface="Arial" panose="020B0604020202020204" pitchFamily="34" charset="0"/>
            </a:endParaRPr>
          </a:p>
          <a:p>
            <a:pPr algn="just"/>
            <a:endParaRPr lang="en-PK" sz="3400" dirty="0">
              <a:solidFill>
                <a:srgbClr val="444444"/>
              </a:solidFill>
              <a:highlight>
                <a:srgbClr val="FFFFFF"/>
              </a:highlight>
              <a:latin typeface="Inter"/>
            </a:endParaRPr>
          </a:p>
        </p:txBody>
      </p:sp>
    </p:spTree>
    <p:extLst>
      <p:ext uri="{BB962C8B-B14F-4D97-AF65-F5344CB8AC3E}">
        <p14:creationId xmlns:p14="http://schemas.microsoft.com/office/powerpoint/2010/main" val="1064947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675581"/>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98B381D8-29C5-0364-F1E0-EDF3E8AD6E09}"/>
              </a:ext>
            </a:extLst>
          </p:cNvPr>
          <p:cNvSpPr>
            <a:spLocks noChangeArrowheads="1"/>
          </p:cNvSpPr>
          <p:nvPr/>
        </p:nvSpPr>
        <p:spPr bwMode="auto">
          <a:xfrm>
            <a:off x="838200" y="1594552"/>
            <a:ext cx="10181708" cy="423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570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PK" altLang="en-PK" sz="3600" dirty="0">
                <a:solidFill>
                  <a:srgbClr val="444444"/>
                </a:solidFill>
                <a:highlight>
                  <a:srgbClr val="FFFFFF"/>
                </a:highlight>
                <a:latin typeface="Inter"/>
              </a:rPr>
              <a:t>1 added in the above formula is so that terms with zero IDF don’t</a:t>
            </a:r>
            <a:r>
              <a:rPr lang="en-US" altLang="en-PK" sz="3600" dirty="0">
                <a:solidFill>
                  <a:srgbClr val="444444"/>
                </a:solidFill>
                <a:highlight>
                  <a:srgbClr val="FFFFFF"/>
                </a:highlight>
                <a:latin typeface="Inter"/>
              </a:rPr>
              <a:t> </a:t>
            </a:r>
            <a:r>
              <a:rPr lang="en-PK" altLang="en-PK" sz="3600" dirty="0">
                <a:solidFill>
                  <a:srgbClr val="444444"/>
                </a:solidFill>
                <a:highlight>
                  <a:srgbClr val="FFFFFF"/>
                </a:highlight>
                <a:latin typeface="Inter"/>
              </a:rPr>
              <a:t>get suppressed entirely. </a:t>
            </a:r>
            <a:endParaRPr lang="en-US" altLang="en-PK" sz="3600" dirty="0">
              <a:solidFill>
                <a:srgbClr val="444444"/>
              </a:solidFill>
              <a:highlight>
                <a:srgbClr val="FFFFFF"/>
              </a:highligh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PK" sz="3600" dirty="0">
              <a:solidFill>
                <a:srgbClr val="444444"/>
              </a:solidFill>
              <a:highlight>
                <a:srgbClr val="FFFFFF"/>
              </a:highligh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lang="en-PK" altLang="en-PK" sz="3600" dirty="0">
                <a:solidFill>
                  <a:srgbClr val="444444"/>
                </a:solidFill>
                <a:highlight>
                  <a:srgbClr val="FFFFFF"/>
                </a:highlight>
                <a:latin typeface="Inter"/>
              </a:rPr>
              <a:t>This process is known as IDF smoothing.</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3600" dirty="0">
                <a:solidFill>
                  <a:srgbClr val="444444"/>
                </a:solidFill>
                <a:highlight>
                  <a:srgbClr val="FFFFFF"/>
                </a:highlight>
                <a:latin typeface="Inter"/>
              </a:rPr>
              <a:t>      </a:t>
            </a:r>
            <a:r>
              <a:rPr lang="en-PK" altLang="en-PK" sz="3600" dirty="0">
                <a:solidFill>
                  <a:srgbClr val="444444"/>
                </a:solidFill>
                <a:highlight>
                  <a:srgbClr val="FFFFFF"/>
                </a:highlight>
                <a:latin typeface="Inter"/>
              </a:rPr>
              <a:t>TF-IDF=TF*IDF</a:t>
            </a:r>
            <a:endParaRPr lang="en-US" altLang="en-PK" sz="3600" dirty="0">
              <a:solidFill>
                <a:srgbClr val="444444"/>
              </a:solidFill>
              <a:highlight>
                <a:srgbClr val="FFFFFF"/>
              </a:highligh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PK" altLang="en-PK" sz="3600" dirty="0">
              <a:solidFill>
                <a:srgbClr val="444444"/>
              </a:solidFill>
              <a:highlight>
                <a:srgbClr val="FFFFFF"/>
              </a:highligh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lang="en-PK" altLang="en-PK" sz="3600" dirty="0">
                <a:solidFill>
                  <a:srgbClr val="444444"/>
                </a:solidFill>
                <a:highlight>
                  <a:srgbClr val="FFFFFF"/>
                </a:highlight>
                <a:latin typeface="Inter"/>
              </a:rPr>
              <a:t>Does this seem too complicated? </a:t>
            </a:r>
          </a:p>
        </p:txBody>
      </p:sp>
    </p:spTree>
    <p:extLst>
      <p:ext uri="{BB962C8B-B14F-4D97-AF65-F5344CB8AC3E}">
        <p14:creationId xmlns:p14="http://schemas.microsoft.com/office/powerpoint/2010/main" val="3887421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0611"/>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TFIDF </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568976" y="675581"/>
            <a:ext cx="905404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9BCFB77-B2FE-DF4F-B71E-87DE6F4C1F8A}"/>
              </a:ext>
            </a:extLst>
          </p:cNvPr>
          <p:cNvPicPr>
            <a:picLocks noChangeAspect="1"/>
          </p:cNvPicPr>
          <p:nvPr/>
        </p:nvPicPr>
        <p:blipFill>
          <a:blip r:embed="rId2"/>
          <a:stretch>
            <a:fillRect/>
          </a:stretch>
        </p:blipFill>
        <p:spPr>
          <a:xfrm>
            <a:off x="539695" y="1096815"/>
            <a:ext cx="10814105" cy="4735495"/>
          </a:xfrm>
          <a:prstGeom prst="rect">
            <a:avLst/>
          </a:prstGeom>
        </p:spPr>
      </p:pic>
    </p:spTree>
    <p:extLst>
      <p:ext uri="{BB962C8B-B14F-4D97-AF65-F5344CB8AC3E}">
        <p14:creationId xmlns:p14="http://schemas.microsoft.com/office/powerpoint/2010/main" val="2616429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A1C158-D519-4CA5-9C59-A33E899102DF}"/>
              </a:ext>
            </a:extLst>
          </p:cNvPr>
          <p:cNvSpPr/>
          <p:nvPr/>
        </p:nvSpPr>
        <p:spPr>
          <a:xfrm>
            <a:off x="2" y="-1"/>
            <a:ext cx="7484607" cy="6857999"/>
          </a:xfrm>
          <a:custGeom>
            <a:avLst/>
            <a:gdLst>
              <a:gd name="connsiteX0" fmla="*/ 4012691 w 7484608"/>
              <a:gd name="connsiteY0" fmla="*/ 0 h 6858000"/>
              <a:gd name="connsiteX1" fmla="*/ 7484608 w 7484608"/>
              <a:gd name="connsiteY1" fmla="*/ 0 h 6858000"/>
              <a:gd name="connsiteX2" fmla="*/ 1739373 w 7484608"/>
              <a:gd name="connsiteY2" fmla="*/ 5624464 h 6858000"/>
              <a:gd name="connsiteX3" fmla="*/ 2999396 w 7484608"/>
              <a:gd name="connsiteY3" fmla="*/ 6858000 h 6858000"/>
              <a:gd name="connsiteX4" fmla="*/ 0 w 7484608"/>
              <a:gd name="connsiteY4" fmla="*/ 6858000 h 6858000"/>
              <a:gd name="connsiteX5" fmla="*/ 0 w 7484608"/>
              <a:gd name="connsiteY5" fmla="*/ 3928340 h 6858000"/>
              <a:gd name="connsiteX6" fmla="*/ 4012691 w 74846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608" h="6858000">
                <a:moveTo>
                  <a:pt x="4012691" y="0"/>
                </a:moveTo>
                <a:lnTo>
                  <a:pt x="7484608" y="0"/>
                </a:lnTo>
                <a:lnTo>
                  <a:pt x="1739373" y="5624464"/>
                </a:lnTo>
                <a:lnTo>
                  <a:pt x="2999396" y="6858000"/>
                </a:lnTo>
                <a:lnTo>
                  <a:pt x="0" y="6858000"/>
                </a:lnTo>
                <a:lnTo>
                  <a:pt x="0" y="3928340"/>
                </a:lnTo>
                <a:lnTo>
                  <a:pt x="4012691"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en-US"/>
          </a:p>
        </p:txBody>
      </p:sp>
      <p:sp>
        <p:nvSpPr>
          <p:cNvPr id="8" name="TextBox 7">
            <a:extLst>
              <a:ext uri="{FF2B5EF4-FFF2-40B4-BE49-F238E27FC236}">
                <a16:creationId xmlns:a16="http://schemas.microsoft.com/office/drawing/2014/main" id="{662CB1DD-D0E6-4BC7-BF82-6F2EF9B65413}"/>
              </a:ext>
            </a:extLst>
          </p:cNvPr>
          <p:cNvSpPr txBox="1"/>
          <p:nvPr/>
        </p:nvSpPr>
        <p:spPr>
          <a:xfrm>
            <a:off x="4276227" y="3094279"/>
            <a:ext cx="7915770" cy="830997"/>
          </a:xfrm>
          <a:prstGeom prst="rect">
            <a:avLst/>
          </a:prstGeom>
          <a:noFill/>
        </p:spPr>
        <p:txBody>
          <a:bodyPr wrap="square" lIns="0" tIns="0" rIns="0" bIns="0" rtlCol="0">
            <a:spAutoFit/>
          </a:bodyPr>
          <a:lstStyle/>
          <a:p>
            <a:pPr algn="ctr"/>
            <a:r>
              <a:rPr lang="en-US" sz="5400" b="1" i="1" dirty="0">
                <a:latin typeface="Segoe UI" pitchFamily="34" charset="0"/>
                <a:cs typeface="Segoe UI" pitchFamily="34" charset="0"/>
              </a:rPr>
              <a:t>Word Embedding </a:t>
            </a:r>
            <a:r>
              <a:rPr lang="en-US" sz="5400" b="1" dirty="0">
                <a:latin typeface="Segoe UI" pitchFamily="34" charset="0"/>
                <a:cs typeface="Segoe UI" pitchFamily="34" charset="0"/>
              </a:rPr>
              <a:t>- LM</a:t>
            </a:r>
            <a:endParaRPr lang="id-ID" sz="5400" b="1" dirty="0">
              <a:solidFill>
                <a:schemeClr val="bg2">
                  <a:lumMod val="10000"/>
                </a:schemeClr>
              </a:solidFill>
              <a:latin typeface="Segoe UI" panose="020B0502040204020203" pitchFamily="34" charset="0"/>
              <a:ea typeface="Verdana" panose="020B0604030504040204"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FAED063E-AD16-4A9D-8C36-909EC15FDC62}"/>
              </a:ext>
            </a:extLst>
          </p:cNvPr>
          <p:cNvSpPr/>
          <p:nvPr/>
        </p:nvSpPr>
        <p:spPr>
          <a:xfrm>
            <a:off x="3" y="3603174"/>
            <a:ext cx="3797997" cy="3254829"/>
          </a:xfrm>
          <a:custGeom>
            <a:avLst/>
            <a:gdLst>
              <a:gd name="connsiteX0" fmla="*/ 368998 w 3797997"/>
              <a:gd name="connsiteY0" fmla="*/ 0 h 3428999"/>
              <a:gd name="connsiteX1" fmla="*/ 3797997 w 3797997"/>
              <a:gd name="connsiteY1" fmla="*/ 3428999 h 3428999"/>
              <a:gd name="connsiteX2" fmla="*/ 0 w 3797997"/>
              <a:gd name="connsiteY2" fmla="*/ 3428999 h 3428999"/>
              <a:gd name="connsiteX3" fmla="*/ 0 w 3797997"/>
              <a:gd name="connsiteY3" fmla="*/ 368998 h 3428999"/>
              <a:gd name="connsiteX4" fmla="*/ 368998 w 3797997"/>
              <a:gd name="connsiteY4" fmla="*/ 0 h 342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997" h="3428999">
                <a:moveTo>
                  <a:pt x="368998" y="0"/>
                </a:moveTo>
                <a:lnTo>
                  <a:pt x="3797997" y="3428999"/>
                </a:lnTo>
                <a:lnTo>
                  <a:pt x="0" y="3428999"/>
                </a:lnTo>
                <a:lnTo>
                  <a:pt x="0" y="368998"/>
                </a:lnTo>
                <a:lnTo>
                  <a:pt x="368998" y="0"/>
                </a:lnTo>
                <a:close/>
              </a:path>
            </a:pathLst>
          </a:custGeom>
          <a:solidFill>
            <a:srgbClr val="4C287F"/>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defRPr/>
            </a:pPr>
            <a:endParaRPr lang="en-US">
              <a:solidFill>
                <a:prstClr val="white"/>
              </a:solidFill>
              <a:latin typeface="Calibri" panose="020F0502020204030204"/>
            </a:endParaRPr>
          </a:p>
        </p:txBody>
      </p:sp>
      <p:sp>
        <p:nvSpPr>
          <p:cNvPr id="7" name="Circle: Hollow 6">
            <a:extLst>
              <a:ext uri="{FF2B5EF4-FFF2-40B4-BE49-F238E27FC236}">
                <a16:creationId xmlns:a16="http://schemas.microsoft.com/office/drawing/2014/main" id="{1C4D5A87-B7FA-4DE3-A9D1-65445EB65AD5}"/>
              </a:ext>
            </a:extLst>
          </p:cNvPr>
          <p:cNvSpPr/>
          <p:nvPr/>
        </p:nvSpPr>
        <p:spPr>
          <a:xfrm>
            <a:off x="943897" y="3893577"/>
            <a:ext cx="2544906" cy="2456231"/>
          </a:xfrm>
          <a:prstGeom prst="donut">
            <a:avLst>
              <a:gd name="adj" fmla="val 1264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rtlCol="0" anchor="ctr"/>
          <a:lstStyle/>
          <a:p>
            <a:pPr algn="ctr"/>
            <a:endParaRPr lang="id-ID">
              <a:solidFill>
                <a:schemeClr val="tx1"/>
              </a:solidFill>
              <a:latin typeface="Segoe UI" panose="020B0502040204020203" pitchFamily="34" charset="0"/>
              <a:cs typeface="Segoe UI" panose="020B0502040204020203" pitchFamily="34" charset="0"/>
            </a:endParaRPr>
          </a:p>
        </p:txBody>
      </p:sp>
      <p:pic>
        <p:nvPicPr>
          <p:cNvPr id="11" name="Picture 4" descr="Image result for comsats">
            <a:extLst>
              <a:ext uri="{FF2B5EF4-FFF2-40B4-BE49-F238E27FC236}">
                <a16:creationId xmlns:a16="http://schemas.microsoft.com/office/drawing/2014/main" id="{6DF72821-BAFD-432F-A136-308C5672D1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273" b="91364" l="8182" r="92273">
                        <a14:foregroundMark x1="45909" y1="91818" x2="45909" y2="91818"/>
                        <a14:foregroundMark x1="8636" y1="44545" x2="8636" y2="44545"/>
                        <a14:foregroundMark x1="55000" y1="7727" x2="55000" y2="7727"/>
                        <a14:foregroundMark x1="92273" y1="44091" x2="92273" y2="44091"/>
                      </a14:backgroundRemoval>
                    </a14:imgEffect>
                  </a14:imgLayer>
                </a14:imgProps>
              </a:ext>
              <a:ext uri="{28A0092B-C50C-407E-A947-70E740481C1C}">
                <a14:useLocalDpi xmlns:a14="http://schemas.microsoft.com/office/drawing/2010/main" val="0"/>
              </a:ext>
            </a:extLst>
          </a:blip>
          <a:srcRect/>
          <a:stretch>
            <a:fillRect/>
          </a:stretch>
        </p:blipFill>
        <p:spPr bwMode="auto">
          <a:xfrm>
            <a:off x="1018976" y="3925276"/>
            <a:ext cx="2353452" cy="2353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E0A13-1865-CCE4-E8E6-88BD45B80009}"/>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7778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6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childTnLst>
                          </p:cTn>
                        </p:par>
                        <p:par>
                          <p:cTn id="11" fill="hold">
                            <p:stCondLst>
                              <p:cond delay="6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1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762000" y="81740"/>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What does Word Embedding Means</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2270234" y="675581"/>
            <a:ext cx="756744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5DD3E33-3CDC-3F4E-6978-F554E0CFCABB}"/>
              </a:ext>
            </a:extLst>
          </p:cNvPr>
          <p:cNvSpPr txBox="1"/>
          <p:nvPr/>
        </p:nvSpPr>
        <p:spPr>
          <a:xfrm>
            <a:off x="1394591" y="1282800"/>
            <a:ext cx="9250417" cy="2862322"/>
          </a:xfrm>
          <a:prstGeom prst="rect">
            <a:avLst/>
          </a:prstGeom>
          <a:noFill/>
        </p:spPr>
        <p:txBody>
          <a:bodyPr wrap="square">
            <a:spAutoFit/>
          </a:bodyPr>
          <a:lstStyle/>
          <a:p>
            <a:pPr marL="571500" indent="-571500" algn="just">
              <a:buFont typeface="Arial" panose="020B0604020202020204" pitchFamily="34" charset="0"/>
              <a:buChar char="•"/>
            </a:pPr>
            <a:r>
              <a:rPr lang="en-US" sz="3600" dirty="0">
                <a:solidFill>
                  <a:srgbClr val="444444"/>
                </a:solidFill>
                <a:highlight>
                  <a:srgbClr val="FFFFFF"/>
                </a:highlight>
                <a:latin typeface="Inter"/>
              </a:rPr>
              <a:t>Word embedding is just a fancy way of saying numerical representation of words. </a:t>
            </a:r>
          </a:p>
          <a:p>
            <a:pPr marL="571500" indent="-571500" algn="just">
              <a:buFont typeface="Arial" panose="020B0604020202020204" pitchFamily="34" charset="0"/>
              <a:buChar char="•"/>
            </a:pPr>
            <a:endParaRPr lang="en-US" sz="3600" dirty="0">
              <a:solidFill>
                <a:srgbClr val="444444"/>
              </a:solidFill>
              <a:highlight>
                <a:srgbClr val="FFFFFF"/>
              </a:highlight>
              <a:latin typeface="Inter"/>
            </a:endParaRPr>
          </a:p>
          <a:p>
            <a:pPr marL="571500" indent="-571500" algn="just">
              <a:buFont typeface="Arial" panose="020B0604020202020204" pitchFamily="34" charset="0"/>
              <a:buChar char="•"/>
            </a:pPr>
            <a:r>
              <a:rPr lang="en-US" sz="3600" dirty="0">
                <a:solidFill>
                  <a:srgbClr val="444444"/>
                </a:solidFill>
                <a:highlight>
                  <a:srgbClr val="FFFFFF"/>
                </a:highlight>
                <a:latin typeface="Inter"/>
              </a:rPr>
              <a:t>A good analogy would be how we use the RGB representation for colors.</a:t>
            </a:r>
            <a:endParaRPr lang="en-PK" sz="3600" dirty="0">
              <a:solidFill>
                <a:srgbClr val="444444"/>
              </a:solidFill>
              <a:highlight>
                <a:srgbClr val="FFFFFF"/>
              </a:highlight>
              <a:latin typeface="Inter"/>
            </a:endParaRPr>
          </a:p>
        </p:txBody>
      </p:sp>
    </p:spTree>
    <p:extLst>
      <p:ext uri="{BB962C8B-B14F-4D97-AF65-F5344CB8AC3E}">
        <p14:creationId xmlns:p14="http://schemas.microsoft.com/office/powerpoint/2010/main" val="3142939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762000" y="81740"/>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latin typeface="Segoe UI" pitchFamily="34" charset="0"/>
                <a:cs typeface="Segoe UI" pitchFamily="34" charset="0"/>
              </a:rPr>
              <a:t>Plotting of Word Embedding</a:t>
            </a:r>
            <a:endParaRPr lang="en-US" sz="3600" b="1" dirty="0">
              <a:latin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2979683" y="675581"/>
            <a:ext cx="6085489"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01C9A21-C5A2-CCDB-46E0-E6E6D1B33685}"/>
              </a:ext>
            </a:extLst>
          </p:cNvPr>
          <p:cNvPicPr>
            <a:picLocks noChangeAspect="1"/>
          </p:cNvPicPr>
          <p:nvPr/>
        </p:nvPicPr>
        <p:blipFill>
          <a:blip r:embed="rId2"/>
          <a:stretch>
            <a:fillRect/>
          </a:stretch>
        </p:blipFill>
        <p:spPr>
          <a:xfrm>
            <a:off x="268015" y="724677"/>
            <a:ext cx="11666482" cy="5528863"/>
          </a:xfrm>
          <a:prstGeom prst="rect">
            <a:avLst/>
          </a:prstGeom>
        </p:spPr>
      </p:pic>
    </p:spTree>
    <p:extLst>
      <p:ext uri="{BB962C8B-B14F-4D97-AF65-F5344CB8AC3E}">
        <p14:creationId xmlns:p14="http://schemas.microsoft.com/office/powerpoint/2010/main" val="268640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Why we need Word Embedding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6738548"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CBEED0D-2B53-516B-472A-0D9598F5395F}"/>
              </a:ext>
            </a:extLst>
          </p:cNvPr>
          <p:cNvSpPr txBox="1"/>
          <p:nvPr/>
        </p:nvSpPr>
        <p:spPr>
          <a:xfrm>
            <a:off x="656583" y="931172"/>
            <a:ext cx="10878834" cy="6093976"/>
          </a:xfrm>
          <a:prstGeom prst="rect">
            <a:avLst/>
          </a:prstGeom>
          <a:noFill/>
        </p:spPr>
        <p:txBody>
          <a:bodyPr wrap="square">
            <a:spAutoFit/>
          </a:bodyPr>
          <a:lstStyle/>
          <a:p>
            <a:pPr marL="457200" indent="-457200">
              <a:buFont typeface="Arial" panose="020B0604020202020204" pitchFamily="34" charset="0"/>
              <a:buChar char="•"/>
            </a:pPr>
            <a:r>
              <a:rPr lang="en-US" sz="3000" dirty="0">
                <a:solidFill>
                  <a:srgbClr val="444444"/>
                </a:solidFill>
                <a:highlight>
                  <a:srgbClr val="FFFFFF"/>
                </a:highlight>
                <a:latin typeface="Inter"/>
              </a:rPr>
              <a:t>Numbers because numbers are used for quantification and why would one need to quantify words?</a:t>
            </a:r>
          </a:p>
          <a:p>
            <a:pPr marL="457200" indent="-457200">
              <a:buFont typeface="Arial" panose="020B0604020202020204" pitchFamily="34" charset="0"/>
              <a:buChar char="•"/>
            </a:pPr>
            <a:endParaRPr lang="en-US" sz="3000" dirty="0">
              <a:solidFill>
                <a:srgbClr val="444444"/>
              </a:solidFill>
              <a:highlight>
                <a:srgbClr val="FFFFFF"/>
              </a:highlight>
              <a:latin typeface="Inter"/>
            </a:endParaRPr>
          </a:p>
          <a:p>
            <a:pPr marL="457200" indent="-457200">
              <a:buFont typeface="Arial" panose="020B0604020202020204" pitchFamily="34" charset="0"/>
              <a:buChar char="•"/>
            </a:pPr>
            <a:r>
              <a:rPr lang="en-US" sz="3000" dirty="0">
                <a:solidFill>
                  <a:srgbClr val="444444"/>
                </a:solidFill>
                <a:highlight>
                  <a:srgbClr val="FFFFFF"/>
                </a:highlight>
                <a:latin typeface="Inter"/>
              </a:rPr>
              <a:t>Speed of my car is 45 km/</a:t>
            </a:r>
            <a:r>
              <a:rPr lang="en-US" sz="3000" dirty="0" err="1">
                <a:solidFill>
                  <a:srgbClr val="444444"/>
                </a:solidFill>
                <a:highlight>
                  <a:srgbClr val="FFFFFF"/>
                </a:highlight>
                <a:latin typeface="Inter"/>
              </a:rPr>
              <a:t>hr</a:t>
            </a:r>
            <a:r>
              <a:rPr lang="en-US" sz="3000" dirty="0">
                <a:solidFill>
                  <a:srgbClr val="444444"/>
                </a:solidFill>
                <a:highlight>
                  <a:srgbClr val="FFFFFF"/>
                </a:highlight>
                <a:latin typeface="Inter"/>
              </a:rPr>
              <a:t> we gain a sense of how fast/slow we are driving. If we say my friend is driving at 60 km/</a:t>
            </a:r>
            <a:r>
              <a:rPr lang="en-US" sz="3000" dirty="0" err="1">
                <a:solidFill>
                  <a:srgbClr val="444444"/>
                </a:solidFill>
                <a:highlight>
                  <a:srgbClr val="FFFFFF"/>
                </a:highlight>
                <a:latin typeface="Inter"/>
              </a:rPr>
              <a:t>hr</a:t>
            </a:r>
            <a:r>
              <a:rPr lang="en-US" sz="3000" dirty="0">
                <a:solidFill>
                  <a:srgbClr val="444444"/>
                </a:solidFill>
                <a:highlight>
                  <a:srgbClr val="FFFFFF"/>
                </a:highlight>
                <a:latin typeface="Inter"/>
              </a:rPr>
              <a:t>, we can compare which one of us is going faster.</a:t>
            </a:r>
          </a:p>
          <a:p>
            <a:pPr marL="457200" indent="-457200">
              <a:buFont typeface="Arial" panose="020B0604020202020204" pitchFamily="34" charset="0"/>
              <a:buChar char="•"/>
            </a:pPr>
            <a:endParaRPr lang="en-US" sz="3000" dirty="0">
              <a:solidFill>
                <a:srgbClr val="444444"/>
              </a:solidFill>
              <a:highlight>
                <a:srgbClr val="FFFFFF"/>
              </a:highlight>
              <a:latin typeface="Inter"/>
            </a:endParaRPr>
          </a:p>
          <a:p>
            <a:pPr marL="457200" indent="-457200">
              <a:buFont typeface="Arial" panose="020B0604020202020204" pitchFamily="34" charset="0"/>
              <a:buChar char="•"/>
            </a:pPr>
            <a:r>
              <a:rPr lang="en-US" sz="3000" dirty="0">
                <a:solidFill>
                  <a:srgbClr val="444444"/>
                </a:solidFill>
                <a:highlight>
                  <a:srgbClr val="FFFFFF"/>
                </a:highlight>
                <a:latin typeface="Inter"/>
              </a:rPr>
              <a:t>Distance of our journey </a:t>
            </a:r>
          </a:p>
          <a:p>
            <a:pPr marL="457200" indent="-457200">
              <a:buFont typeface="Arial" panose="020B0604020202020204" pitchFamily="34" charset="0"/>
              <a:buChar char="•"/>
            </a:pPr>
            <a:endParaRPr lang="en-US" sz="3000" dirty="0">
              <a:solidFill>
                <a:srgbClr val="444444"/>
              </a:solidFill>
              <a:highlight>
                <a:srgbClr val="FFFFFF"/>
              </a:highlight>
              <a:latin typeface="Inter"/>
            </a:endParaRPr>
          </a:p>
          <a:p>
            <a:pPr marL="457200" indent="-457200">
              <a:buFont typeface="Arial" panose="020B0604020202020204" pitchFamily="34" charset="0"/>
              <a:buChar char="•"/>
            </a:pPr>
            <a:r>
              <a:rPr lang="en-US" sz="3000" dirty="0">
                <a:solidFill>
                  <a:srgbClr val="444444"/>
                </a:solidFill>
                <a:highlight>
                  <a:srgbClr val="FFFFFF"/>
                </a:highlight>
                <a:latin typeface="Inter"/>
              </a:rPr>
              <a:t>We use numbers to quantify a quality, when we quote the price of an object we try to quantify its worth, the size of a garment we try to quantify the body proportions it will fit best</a:t>
            </a:r>
            <a:endParaRPr lang="en-US" sz="3000" dirty="0">
              <a:solidFill>
                <a:srgbClr val="242424"/>
              </a:solidFill>
              <a:highlight>
                <a:srgbClr val="FFFFFF"/>
              </a:highlight>
              <a:latin typeface="source-serif-pro"/>
            </a:endParaRPr>
          </a:p>
          <a:p>
            <a:pPr marL="457200" indent="-457200">
              <a:buFont typeface="Arial" panose="020B0604020202020204" pitchFamily="34" charset="0"/>
              <a:buChar char="•"/>
            </a:pPr>
            <a:endParaRPr lang="en-PK" sz="3000" dirty="0"/>
          </a:p>
        </p:txBody>
      </p:sp>
    </p:spTree>
    <p:extLst>
      <p:ext uri="{BB962C8B-B14F-4D97-AF65-F5344CB8AC3E}">
        <p14:creationId xmlns:p14="http://schemas.microsoft.com/office/powerpoint/2010/main" val="337373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926697F-F645-3D95-64A3-569FC3BB1509}"/>
              </a:ext>
            </a:extLst>
          </p:cNvPr>
          <p:cNvSpPr txBox="1"/>
          <p:nvPr/>
        </p:nvSpPr>
        <p:spPr>
          <a:xfrm>
            <a:off x="992600" y="1055084"/>
            <a:ext cx="10742990" cy="5016758"/>
          </a:xfrm>
          <a:prstGeom prst="rect">
            <a:avLst/>
          </a:prstGeom>
          <a:noFill/>
        </p:spPr>
        <p:txBody>
          <a:bodyPr wrap="square">
            <a:spAutoFit/>
          </a:bodyPr>
          <a:lstStyle/>
          <a:p>
            <a:r>
              <a:rPr lang="en-US" sz="3200" dirty="0">
                <a:solidFill>
                  <a:srgbClr val="444444"/>
                </a:solidFill>
                <a:highlight>
                  <a:srgbClr val="FFFFFF"/>
                </a:highlight>
                <a:latin typeface="Inter"/>
              </a:rPr>
              <a:t>What quality of words do we want to quantify?</a:t>
            </a:r>
          </a:p>
          <a:p>
            <a:endParaRPr lang="en-US" sz="3200" dirty="0">
              <a:solidFill>
                <a:srgbClr val="444444"/>
              </a:solidFill>
              <a:highlight>
                <a:srgbClr val="FFFFFF"/>
              </a:highlight>
              <a:latin typeface="Inter"/>
            </a:endParaRPr>
          </a:p>
          <a:p>
            <a:r>
              <a:rPr lang="en-US" sz="3200" dirty="0">
                <a:solidFill>
                  <a:srgbClr val="242424"/>
                </a:solidFill>
                <a:highlight>
                  <a:srgbClr val="FFFFFF"/>
                </a:highlight>
                <a:latin typeface="source-serif-pro"/>
              </a:rPr>
              <a:t>W</a:t>
            </a:r>
            <a:r>
              <a:rPr lang="en-US" sz="3200" b="0" i="0" dirty="0">
                <a:solidFill>
                  <a:srgbClr val="242424"/>
                </a:solidFill>
                <a:effectLst/>
                <a:highlight>
                  <a:srgbClr val="FFFFFF"/>
                </a:highlight>
                <a:latin typeface="source-serif-pro"/>
              </a:rPr>
              <a:t>e want to quantify the </a:t>
            </a:r>
            <a:r>
              <a:rPr lang="en-US" sz="3200" b="1" i="1" dirty="0">
                <a:solidFill>
                  <a:srgbClr val="242424"/>
                </a:solidFill>
                <a:effectLst/>
                <a:highlight>
                  <a:srgbClr val="FFFFFF"/>
                </a:highlight>
                <a:latin typeface="source-serif-pro"/>
              </a:rPr>
              <a:t>semantics</a:t>
            </a:r>
            <a:r>
              <a:rPr lang="en-US" sz="3200" b="0" i="0" dirty="0">
                <a:solidFill>
                  <a:srgbClr val="242424"/>
                </a:solidFill>
                <a:effectLst/>
                <a:highlight>
                  <a:srgbClr val="FFFFFF"/>
                </a:highlight>
                <a:latin typeface="source-serif-pro"/>
              </a:rPr>
              <a:t>.</a:t>
            </a:r>
            <a:endParaRPr lang="en-US" sz="3000" b="0" i="0" dirty="0">
              <a:solidFill>
                <a:srgbClr val="444444"/>
              </a:solidFill>
              <a:effectLst/>
              <a:highlight>
                <a:srgbClr val="FFFFFF"/>
              </a:highlight>
              <a:latin typeface="Inter"/>
            </a:endParaRPr>
          </a:p>
          <a:p>
            <a:pPr algn="just"/>
            <a:r>
              <a:rPr lang="en-US" sz="3200" b="0" i="0" dirty="0">
                <a:solidFill>
                  <a:srgbClr val="242424"/>
                </a:solidFill>
                <a:effectLst/>
                <a:highlight>
                  <a:srgbClr val="FFFFFF"/>
                </a:highlight>
                <a:latin typeface="source-serif-pro"/>
              </a:rPr>
              <a:t>We want to represent words in such a manner that it captures its meaning in a way humans do. Not the exact meaning of the word but a contextual one. </a:t>
            </a:r>
          </a:p>
          <a:p>
            <a:pPr lvl="2" algn="just"/>
            <a:r>
              <a:rPr lang="en-US" sz="3200" b="0" i="0" dirty="0">
                <a:solidFill>
                  <a:srgbClr val="242424"/>
                </a:solidFill>
                <a:effectLst/>
                <a:highlight>
                  <a:srgbClr val="FFFFFF"/>
                </a:highlight>
                <a:latin typeface="source-serif-pro"/>
              </a:rPr>
              <a:t>For example, when I say the word </a:t>
            </a:r>
            <a:r>
              <a:rPr lang="en-US" sz="3200" b="0" i="1" dirty="0">
                <a:solidFill>
                  <a:srgbClr val="242424"/>
                </a:solidFill>
                <a:effectLst/>
                <a:highlight>
                  <a:srgbClr val="FFFFFF"/>
                </a:highlight>
                <a:latin typeface="source-serif-pro"/>
              </a:rPr>
              <a:t>see, </a:t>
            </a:r>
            <a:r>
              <a:rPr lang="en-US" sz="3200" b="0" i="0" dirty="0">
                <a:solidFill>
                  <a:srgbClr val="242424"/>
                </a:solidFill>
                <a:effectLst/>
                <a:highlight>
                  <a:srgbClr val="FFFFFF"/>
                </a:highlight>
                <a:latin typeface="source-serif-pro"/>
              </a:rPr>
              <a:t>we know exactly what action — the context — I’m talking about, even though we might not be able to quote its meaning, the kind we would find in a dictionary, of the top of our head.</a:t>
            </a:r>
            <a:endParaRPr lang="en-US" sz="3000" dirty="0">
              <a:solidFill>
                <a:srgbClr val="444444"/>
              </a:solidFill>
              <a:highlight>
                <a:srgbClr val="FFFFFF"/>
              </a:highlight>
              <a:latin typeface="Inter"/>
            </a:endParaRPr>
          </a:p>
        </p:txBody>
      </p:sp>
    </p:spTree>
    <p:extLst>
      <p:ext uri="{BB962C8B-B14F-4D97-AF65-F5344CB8AC3E}">
        <p14:creationId xmlns:p14="http://schemas.microsoft.com/office/powerpoint/2010/main" val="3963055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897725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315EB34-ED3B-170B-7DF8-B40509483A1B}"/>
              </a:ext>
            </a:extLst>
          </p:cNvPr>
          <p:cNvSpPr txBox="1"/>
          <p:nvPr/>
        </p:nvSpPr>
        <p:spPr>
          <a:xfrm>
            <a:off x="825062" y="1124606"/>
            <a:ext cx="10374338" cy="5262979"/>
          </a:xfrm>
          <a:prstGeom prst="rect">
            <a:avLst/>
          </a:prstGeom>
          <a:noFill/>
        </p:spPr>
        <p:txBody>
          <a:bodyPr wrap="square">
            <a:spAutoFit/>
          </a:bodyPr>
          <a:lstStyle/>
          <a:p>
            <a:pPr algn="just"/>
            <a:r>
              <a:rPr lang="en-US" sz="2800" dirty="0">
                <a:solidFill>
                  <a:srgbClr val="242424"/>
                </a:solidFill>
                <a:highlight>
                  <a:srgbClr val="FFFFFF"/>
                </a:highlight>
                <a:latin typeface="source-serif-pro"/>
              </a:rPr>
              <a:t>The simplest word embedding you can have is using one-hot vectors. If you have 10,000 words in your vocabulary, then you can represent each word as a 1x10,000 vector.</a:t>
            </a:r>
          </a:p>
          <a:p>
            <a:pPr algn="just"/>
            <a:endParaRPr lang="en-US" sz="2800" dirty="0">
              <a:solidFill>
                <a:srgbClr val="242424"/>
              </a:solidFill>
              <a:highlight>
                <a:srgbClr val="FFFFFF"/>
              </a:highlight>
              <a:latin typeface="source-serif-pro"/>
            </a:endParaRPr>
          </a:p>
          <a:p>
            <a:pPr algn="just"/>
            <a:r>
              <a:rPr lang="en-US" sz="2800" b="0" i="0" dirty="0">
                <a:solidFill>
                  <a:srgbClr val="242424"/>
                </a:solidFill>
                <a:effectLst/>
                <a:highlight>
                  <a:srgbClr val="FFFFFF"/>
                </a:highlight>
                <a:latin typeface="source-serif-pro"/>
              </a:rPr>
              <a:t>For a simple example, if we have 4 words — </a:t>
            </a:r>
            <a:r>
              <a:rPr lang="en-US" sz="2800" b="0" i="1" dirty="0">
                <a:solidFill>
                  <a:srgbClr val="242424"/>
                </a:solidFill>
                <a:effectLst/>
                <a:highlight>
                  <a:srgbClr val="FFFFFF"/>
                </a:highlight>
                <a:latin typeface="source-serif-pro"/>
              </a:rPr>
              <a:t>mango, strawberry, city, Delhi — </a:t>
            </a:r>
            <a:r>
              <a:rPr lang="en-US" sz="2800" b="0" i="0" dirty="0">
                <a:solidFill>
                  <a:srgbClr val="242424"/>
                </a:solidFill>
                <a:effectLst/>
                <a:highlight>
                  <a:srgbClr val="FFFFFF"/>
                </a:highlight>
                <a:latin typeface="source-serif-pro"/>
              </a:rPr>
              <a:t>in our vocabulary then we can represent them as following:</a:t>
            </a:r>
          </a:p>
          <a:p>
            <a:pPr algn="just"/>
            <a:endParaRPr lang="en-US" sz="2800" dirty="0">
              <a:solidFill>
                <a:srgbClr val="242424"/>
              </a:solidFill>
              <a:highlight>
                <a:srgbClr val="FFFFFF"/>
              </a:highlight>
              <a:latin typeface="source-serif-pro"/>
            </a:endParaRPr>
          </a:p>
          <a:p>
            <a:pPr algn="l">
              <a:buFont typeface="Arial" panose="020B0604020202020204" pitchFamily="34" charset="0"/>
              <a:buChar char="•"/>
            </a:pPr>
            <a:r>
              <a:rPr lang="en-US" sz="2800" b="0" i="0" dirty="0">
                <a:solidFill>
                  <a:srgbClr val="242424"/>
                </a:solidFill>
                <a:effectLst/>
                <a:highlight>
                  <a:srgbClr val="FFFFFF"/>
                </a:highlight>
                <a:latin typeface="source-serif-pro"/>
              </a:rPr>
              <a:t>Mango [1, 0, 0, 0]</a:t>
            </a:r>
          </a:p>
          <a:p>
            <a:pPr algn="l">
              <a:buFont typeface="Arial" panose="020B0604020202020204" pitchFamily="34" charset="0"/>
              <a:buChar char="•"/>
            </a:pPr>
            <a:r>
              <a:rPr lang="en-US" sz="2800" b="0" i="0" dirty="0">
                <a:solidFill>
                  <a:srgbClr val="242424"/>
                </a:solidFill>
                <a:effectLst/>
                <a:highlight>
                  <a:srgbClr val="FFFFFF"/>
                </a:highlight>
                <a:latin typeface="source-serif-pro"/>
              </a:rPr>
              <a:t>Strawberry [0, 1, 0, 0]</a:t>
            </a:r>
          </a:p>
          <a:p>
            <a:pPr algn="l">
              <a:buFont typeface="Arial" panose="020B0604020202020204" pitchFamily="34" charset="0"/>
              <a:buChar char="•"/>
            </a:pPr>
            <a:r>
              <a:rPr lang="en-US" sz="2800" b="0" i="0" dirty="0">
                <a:solidFill>
                  <a:srgbClr val="242424"/>
                </a:solidFill>
                <a:effectLst/>
                <a:highlight>
                  <a:srgbClr val="FFFFFF"/>
                </a:highlight>
                <a:latin typeface="source-serif-pro"/>
              </a:rPr>
              <a:t>City [0, 0, 1, 0]</a:t>
            </a:r>
          </a:p>
          <a:p>
            <a:pPr algn="l">
              <a:buFont typeface="Arial" panose="020B0604020202020204" pitchFamily="34" charset="0"/>
              <a:buChar char="•"/>
            </a:pPr>
            <a:r>
              <a:rPr lang="en-US" sz="2800" b="0" i="0" dirty="0">
                <a:solidFill>
                  <a:srgbClr val="242424"/>
                </a:solidFill>
                <a:effectLst/>
                <a:highlight>
                  <a:srgbClr val="FFFFFF"/>
                </a:highlight>
                <a:latin typeface="source-serif-pro"/>
              </a:rPr>
              <a:t>Delhi [0, 0, 0, 1]</a:t>
            </a:r>
          </a:p>
          <a:p>
            <a:pPr algn="just"/>
            <a:endParaRPr lang="en-PK" sz="28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543054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Language Modelling Context</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flipV="1">
            <a:off x="939595" y="798491"/>
            <a:ext cx="6328308" cy="45151"/>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4367C506-E91D-C644-3AFA-A514C567E781}"/>
              </a:ext>
            </a:extLst>
          </p:cNvPr>
          <p:cNvSpPr txBox="1"/>
          <p:nvPr/>
        </p:nvSpPr>
        <p:spPr>
          <a:xfrm>
            <a:off x="939594" y="1561732"/>
            <a:ext cx="10414205" cy="2800767"/>
          </a:xfrm>
          <a:prstGeom prst="rect">
            <a:avLst/>
          </a:prstGeom>
          <a:noFill/>
        </p:spPr>
        <p:txBody>
          <a:bodyPr wrap="square">
            <a:spAutoFit/>
          </a:bodyPr>
          <a:lstStyle/>
          <a:p>
            <a:pPr marL="457200" indent="-457200" algn="just">
              <a:buFont typeface="Arial" panose="020B0604020202020204" pitchFamily="34" charset="0"/>
              <a:buChar char="•"/>
            </a:pPr>
            <a:r>
              <a:rPr lang="en-US" sz="4400" b="0" i="0" dirty="0">
                <a:solidFill>
                  <a:srgbClr val="171717"/>
                </a:solidFill>
                <a:effectLst/>
                <a:highlight>
                  <a:srgbClr val="FFFFFF"/>
                </a:highlight>
                <a:latin typeface="-apple-system"/>
              </a:rPr>
              <a:t>In the context of Natural Language Processing, the task of predicting which word comes next is called </a:t>
            </a:r>
            <a:r>
              <a:rPr lang="en-US" sz="4400" b="1" i="0" dirty="0">
                <a:solidFill>
                  <a:srgbClr val="171717"/>
                </a:solidFill>
                <a:effectLst/>
                <a:highlight>
                  <a:srgbClr val="FFFFFF"/>
                </a:highlight>
                <a:latin typeface="-apple-system"/>
              </a:rPr>
              <a:t>Language Modeling</a:t>
            </a:r>
            <a:r>
              <a:rPr lang="en-US" sz="4400" b="0" i="0" dirty="0">
                <a:solidFill>
                  <a:srgbClr val="171717"/>
                </a:solidFill>
                <a:effectLst/>
                <a:highlight>
                  <a:srgbClr val="FFFFFF"/>
                </a:highlight>
                <a:latin typeface="-apple-system"/>
              </a:rPr>
              <a:t>.</a:t>
            </a:r>
            <a:endParaRPr lang="en-PK" sz="4400" b="1" dirty="0"/>
          </a:p>
        </p:txBody>
      </p:sp>
    </p:spTree>
    <p:extLst>
      <p:ext uri="{BB962C8B-B14F-4D97-AF65-F5344CB8AC3E}">
        <p14:creationId xmlns:p14="http://schemas.microsoft.com/office/powerpoint/2010/main" val="1803028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897725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E22E5FD-EE07-6E09-08E5-255E62389E18}"/>
              </a:ext>
            </a:extLst>
          </p:cNvPr>
          <p:cNvPicPr>
            <a:picLocks noChangeAspect="1"/>
          </p:cNvPicPr>
          <p:nvPr/>
        </p:nvPicPr>
        <p:blipFill>
          <a:blip r:embed="rId3"/>
          <a:stretch>
            <a:fillRect/>
          </a:stretch>
        </p:blipFill>
        <p:spPr>
          <a:xfrm>
            <a:off x="676875" y="1545779"/>
            <a:ext cx="10481273" cy="3766441"/>
          </a:xfrm>
          <a:prstGeom prst="rect">
            <a:avLst/>
          </a:prstGeom>
        </p:spPr>
      </p:pic>
    </p:spTree>
    <p:extLst>
      <p:ext uri="{BB962C8B-B14F-4D97-AF65-F5344CB8AC3E}">
        <p14:creationId xmlns:p14="http://schemas.microsoft.com/office/powerpoint/2010/main" val="1029520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8977251"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315EB34-ED3B-170B-7DF8-B40509483A1B}"/>
              </a:ext>
            </a:extLst>
          </p:cNvPr>
          <p:cNvSpPr txBox="1"/>
          <p:nvPr/>
        </p:nvSpPr>
        <p:spPr>
          <a:xfrm>
            <a:off x="825062" y="1124606"/>
            <a:ext cx="10374338" cy="3970318"/>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There are a few problems with the above approach, firstly, our size of vectors depends on the size of our vocabulary (which can be huge). </a:t>
            </a:r>
          </a:p>
          <a:p>
            <a:pPr algn="just"/>
            <a:endParaRPr lang="en-US" sz="3600" dirty="0">
              <a:solidFill>
                <a:srgbClr val="242424"/>
              </a:solidFill>
              <a:highlight>
                <a:srgbClr val="FFFFFF"/>
              </a:highlight>
              <a:latin typeface="source-serif-pro"/>
            </a:endParaRPr>
          </a:p>
          <a:p>
            <a:pPr algn="just"/>
            <a:r>
              <a:rPr lang="en-US" sz="3600" b="0" i="0" dirty="0">
                <a:solidFill>
                  <a:srgbClr val="242424"/>
                </a:solidFill>
                <a:effectLst/>
                <a:highlight>
                  <a:srgbClr val="FFFFFF"/>
                </a:highlight>
                <a:latin typeface="source-serif-pro"/>
              </a:rPr>
              <a:t>This is a wastage of space and increases algorithm complexity exponentially resulting in the </a:t>
            </a:r>
            <a:r>
              <a:rPr lang="en-US" sz="3600" dirty="0">
                <a:solidFill>
                  <a:srgbClr val="242424"/>
                </a:solidFill>
                <a:highlight>
                  <a:srgbClr val="FFFFFF"/>
                </a:highlight>
                <a:latin typeface="source-serif-pro"/>
                <a:hlinkClick r:id="rId3">
                  <a:extLst>
                    <a:ext uri="{A12FA001-AC4F-418D-AE19-62706E023703}">
                      <ahyp:hlinkClr xmlns:ahyp="http://schemas.microsoft.com/office/drawing/2018/hyperlinkcolor" val="tx"/>
                    </a:ext>
                  </a:extLst>
                </a:hlinkClick>
              </a:rPr>
              <a:t>curse of dimensionalit</a:t>
            </a:r>
            <a:r>
              <a:rPr lang="en-US" sz="3600" dirty="0">
                <a:solidFill>
                  <a:srgbClr val="242424"/>
                </a:solidFill>
                <a:highlight>
                  <a:srgbClr val="FFFFFF"/>
                </a:highlight>
                <a:latin typeface="source-serif-pro"/>
              </a:rPr>
              <a:t>y.</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3520368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91349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315EB34-ED3B-170B-7DF8-B40509483A1B}"/>
              </a:ext>
            </a:extLst>
          </p:cNvPr>
          <p:cNvSpPr txBox="1"/>
          <p:nvPr/>
        </p:nvSpPr>
        <p:spPr>
          <a:xfrm>
            <a:off x="825062" y="1124606"/>
            <a:ext cx="10374338" cy="3416320"/>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Secondly, these embedding will be closely coupled to their applications, making transfer-learning to a model using a different vocabulary of the same size, adding/removing words from vocabulary would almost impossible as it would require to re-train the whole model again.</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3080366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91349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315EB34-ED3B-170B-7DF8-B40509483A1B}"/>
              </a:ext>
            </a:extLst>
          </p:cNvPr>
          <p:cNvSpPr txBox="1"/>
          <p:nvPr/>
        </p:nvSpPr>
        <p:spPr>
          <a:xfrm>
            <a:off x="825062" y="1124606"/>
            <a:ext cx="10374338" cy="2308324"/>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Lastly, the entire purpose of creating embedding is to capture the contextual meaning of the words, which this representation fails to do. There is no co-relation between words that have similar meaning or usage.</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592301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What are good Quality Word Embeddings</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91349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2974373-42F4-010C-7B26-ED786F146873}"/>
              </a:ext>
            </a:extLst>
          </p:cNvPr>
          <p:cNvPicPr>
            <a:picLocks noChangeAspect="1"/>
          </p:cNvPicPr>
          <p:nvPr/>
        </p:nvPicPr>
        <p:blipFill>
          <a:blip r:embed="rId3"/>
          <a:stretch>
            <a:fillRect/>
          </a:stretch>
        </p:blipFill>
        <p:spPr>
          <a:xfrm>
            <a:off x="229810" y="1221295"/>
            <a:ext cx="11578544" cy="3981324"/>
          </a:xfrm>
          <a:prstGeom prst="rect">
            <a:avLst/>
          </a:prstGeom>
        </p:spPr>
      </p:pic>
    </p:spTree>
    <p:extLst>
      <p:ext uri="{BB962C8B-B14F-4D97-AF65-F5344CB8AC3E}">
        <p14:creationId xmlns:p14="http://schemas.microsoft.com/office/powerpoint/2010/main" val="3634808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2308324"/>
          </a:xfrm>
          <a:prstGeom prst="rect">
            <a:avLst/>
          </a:prstGeom>
          <a:noFill/>
        </p:spPr>
        <p:txBody>
          <a:bodyPr wrap="square">
            <a:spAutoFit/>
          </a:bodyPr>
          <a:lstStyle/>
          <a:p>
            <a:pPr algn="just"/>
            <a:r>
              <a:rPr lang="en-US" sz="3600" dirty="0">
                <a:solidFill>
                  <a:srgbClr val="242424"/>
                </a:solidFill>
                <a:highlight>
                  <a:srgbClr val="FFFFFF"/>
                </a:highlight>
                <a:latin typeface="source-serif-pro"/>
              </a:rPr>
              <a:t>Both are architectures to learn the underlying word representations for each word by using neural networks.</a:t>
            </a:r>
          </a:p>
          <a:p>
            <a:pPr algn="just"/>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2330085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8FF1DB4-1AB3-626B-8667-E8DEA7C1229C}"/>
              </a:ext>
            </a:extLst>
          </p:cNvPr>
          <p:cNvPicPr>
            <a:picLocks noChangeAspect="1"/>
          </p:cNvPicPr>
          <p:nvPr/>
        </p:nvPicPr>
        <p:blipFill>
          <a:blip r:embed="rId3"/>
          <a:stretch>
            <a:fillRect/>
          </a:stretch>
        </p:blipFill>
        <p:spPr>
          <a:xfrm>
            <a:off x="762000" y="904381"/>
            <a:ext cx="10437400" cy="5689905"/>
          </a:xfrm>
          <a:prstGeom prst="rect">
            <a:avLst/>
          </a:prstGeom>
        </p:spPr>
      </p:pic>
    </p:spTree>
    <p:extLst>
      <p:ext uri="{BB962C8B-B14F-4D97-AF65-F5344CB8AC3E}">
        <p14:creationId xmlns:p14="http://schemas.microsoft.com/office/powerpoint/2010/main" val="872779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992600" y="1199205"/>
            <a:ext cx="10676196" cy="4524315"/>
          </a:xfrm>
          <a:prstGeom prst="rect">
            <a:avLst/>
          </a:prstGeom>
          <a:noFill/>
        </p:spPr>
        <p:txBody>
          <a:bodyPr wrap="square">
            <a:spAutoFit/>
          </a:bodyPr>
          <a:lstStyle/>
          <a:p>
            <a:pPr algn="just"/>
            <a:r>
              <a:rPr lang="en-US" sz="3600" dirty="0"/>
              <a:t>In the </a:t>
            </a:r>
            <a:r>
              <a:rPr lang="en-US" sz="3600" b="1" i="0" dirty="0">
                <a:solidFill>
                  <a:srgbClr val="242424"/>
                </a:solidFill>
                <a:effectLst/>
                <a:highlight>
                  <a:srgbClr val="FFFFFF"/>
                </a:highlight>
                <a:latin typeface="sohne"/>
              </a:rPr>
              <a:t>Continuous Bag of Words Model </a:t>
            </a:r>
            <a:r>
              <a:rPr lang="en-US" sz="3600" dirty="0"/>
              <a:t>(</a:t>
            </a:r>
            <a:r>
              <a:rPr lang="en-US" sz="3600" dirty="0">
                <a:effectLst/>
                <a:latin typeface="source-serif-pro"/>
              </a:rPr>
              <a:t>CBOW</a:t>
            </a:r>
            <a:r>
              <a:rPr lang="en-US" sz="3600" b="1" dirty="0">
                <a:effectLst/>
                <a:latin typeface="source-serif-pro"/>
              </a:rPr>
              <a:t>)</a:t>
            </a:r>
            <a:r>
              <a:rPr lang="en-US" sz="3600" dirty="0"/>
              <a:t> model, the distributed representations of context (or surrounding words) are combined to </a:t>
            </a:r>
            <a:r>
              <a:rPr lang="en-US" sz="3600" b="1" dirty="0">
                <a:effectLst/>
                <a:latin typeface="source-serif-pro"/>
              </a:rPr>
              <a:t>predict the word in the middle</a:t>
            </a:r>
            <a:r>
              <a:rPr lang="en-US" sz="3600" dirty="0"/>
              <a:t>. </a:t>
            </a:r>
          </a:p>
          <a:p>
            <a:pPr algn="just"/>
            <a:endParaRPr lang="en-US" sz="3600" dirty="0"/>
          </a:p>
          <a:p>
            <a:pPr algn="just"/>
            <a:r>
              <a:rPr lang="en-US" sz="3600" dirty="0"/>
              <a:t>While in the </a:t>
            </a:r>
            <a:r>
              <a:rPr lang="en-US" sz="3600" b="1" dirty="0">
                <a:effectLst/>
                <a:latin typeface="source-serif-pro"/>
              </a:rPr>
              <a:t>Skip-gram</a:t>
            </a:r>
            <a:r>
              <a:rPr lang="en-US" sz="3600" dirty="0"/>
              <a:t> model, the distributed representation of the input word is used to </a:t>
            </a:r>
            <a:r>
              <a:rPr lang="en-US" sz="3600" b="1" dirty="0">
                <a:effectLst/>
                <a:latin typeface="source-serif-pro"/>
              </a:rPr>
              <a:t>predict the context</a:t>
            </a:r>
            <a:r>
              <a:rPr lang="en-US" sz="3600" dirty="0"/>
              <a:t>.</a:t>
            </a:r>
            <a:endParaRPr lang="en-US"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762080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4524315"/>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A prerequisite for any Neural </a:t>
            </a:r>
            <a:r>
              <a:rPr lang="en-US" sz="3600" dirty="0">
                <a:solidFill>
                  <a:srgbClr val="242424"/>
                </a:solidFill>
                <a:highlight>
                  <a:srgbClr val="FFFFFF"/>
                </a:highlight>
                <a:latin typeface="source-serif-pro"/>
              </a:rPr>
              <a:t>N</a:t>
            </a:r>
            <a:r>
              <a:rPr lang="en-US" sz="3600" b="0" i="0" dirty="0">
                <a:solidFill>
                  <a:srgbClr val="242424"/>
                </a:solidFill>
                <a:effectLst/>
                <a:highlight>
                  <a:srgbClr val="FFFFFF"/>
                </a:highlight>
                <a:latin typeface="source-serif-pro"/>
              </a:rPr>
              <a:t>etwork (NN) or any supervised training technique is to have labeled training data. </a:t>
            </a:r>
          </a:p>
          <a:p>
            <a:pPr algn="just"/>
            <a:endParaRPr lang="en-US" sz="3600" dirty="0">
              <a:solidFill>
                <a:srgbClr val="242424"/>
              </a:solidFill>
              <a:highlight>
                <a:srgbClr val="FFFFFF"/>
              </a:highlight>
              <a:latin typeface="source-serif-pro"/>
            </a:endParaRPr>
          </a:p>
          <a:p>
            <a:pPr algn="just"/>
            <a:r>
              <a:rPr lang="en-US" sz="3600" b="0" i="0" dirty="0">
                <a:solidFill>
                  <a:srgbClr val="242424"/>
                </a:solidFill>
                <a:effectLst/>
                <a:highlight>
                  <a:srgbClr val="FFFFFF"/>
                </a:highlight>
                <a:latin typeface="source-serif-pro"/>
              </a:rPr>
              <a:t>How do you a train a NN model to predict word embedding when you don’t have any labeled data i.e. words and their corresponding word embedding?</a:t>
            </a:r>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851306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1251052"/>
            <a:ext cx="11145593" cy="3970318"/>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We’ll do so by creating a “fake” task for the </a:t>
            </a:r>
            <a:r>
              <a:rPr lang="en-US" sz="3600" dirty="0">
                <a:solidFill>
                  <a:srgbClr val="242424"/>
                </a:solidFill>
                <a:highlight>
                  <a:srgbClr val="FFFFFF"/>
                </a:highlight>
                <a:latin typeface="source-serif-pro"/>
              </a:rPr>
              <a:t>Artificial N</a:t>
            </a:r>
            <a:r>
              <a:rPr lang="en-US" sz="3600" b="0" i="0" dirty="0">
                <a:solidFill>
                  <a:srgbClr val="242424"/>
                </a:solidFill>
                <a:effectLst/>
                <a:highlight>
                  <a:srgbClr val="FFFFFF"/>
                </a:highlight>
                <a:latin typeface="source-serif-pro"/>
              </a:rPr>
              <a:t>eural </a:t>
            </a:r>
            <a:r>
              <a:rPr lang="en-US" sz="3600" dirty="0">
                <a:solidFill>
                  <a:srgbClr val="242424"/>
                </a:solidFill>
                <a:highlight>
                  <a:srgbClr val="FFFFFF"/>
                </a:highlight>
                <a:latin typeface="source-serif-pro"/>
              </a:rPr>
              <a:t>N</a:t>
            </a:r>
            <a:r>
              <a:rPr lang="en-US" sz="3600" b="0" i="0" dirty="0">
                <a:solidFill>
                  <a:srgbClr val="242424"/>
                </a:solidFill>
                <a:effectLst/>
                <a:highlight>
                  <a:srgbClr val="FFFFFF"/>
                </a:highlight>
                <a:latin typeface="source-serif-pro"/>
              </a:rPr>
              <a:t>etwork (ANN) to train. </a:t>
            </a:r>
          </a:p>
          <a:p>
            <a:pPr algn="just"/>
            <a:endParaRPr lang="en-US" sz="3600" dirty="0">
              <a:solidFill>
                <a:srgbClr val="242424"/>
              </a:solidFill>
              <a:highlight>
                <a:srgbClr val="FFFFFF"/>
              </a:highlight>
              <a:latin typeface="source-serif-pro"/>
            </a:endParaRPr>
          </a:p>
          <a:p>
            <a:pPr algn="just"/>
            <a:r>
              <a:rPr lang="en-US" sz="3600" b="0" i="0" dirty="0">
                <a:solidFill>
                  <a:srgbClr val="242424"/>
                </a:solidFill>
                <a:effectLst/>
                <a:highlight>
                  <a:srgbClr val="FFFFFF"/>
                </a:highlight>
                <a:latin typeface="source-serif-pro"/>
              </a:rPr>
              <a:t>We won’t be interested in the inputs and outputs of this network, rather the goal is actually just to learn the weights of the hidden layer that are actually the “word vectors” that we’re trying to learn.</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2656993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Example - Language Modelling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672244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
            <a:extLst>
              <a:ext uri="{FF2B5EF4-FFF2-40B4-BE49-F238E27FC236}">
                <a16:creationId xmlns:a16="http://schemas.microsoft.com/office/drawing/2014/main" id="{9413CC91-00EB-EED2-BF77-42056887D46B}"/>
              </a:ext>
            </a:extLst>
          </p:cNvPr>
          <p:cNvSpPr>
            <a:spLocks noChangeArrowheads="1"/>
          </p:cNvSpPr>
          <p:nvPr/>
        </p:nvSpPr>
        <p:spPr bwMode="auto">
          <a:xfrm>
            <a:off x="939595" y="888794"/>
            <a:ext cx="9780957"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PK" altLang="en-PK" sz="3800" dirty="0">
                <a:solidFill>
                  <a:srgbClr val="171717"/>
                </a:solidFill>
                <a:highlight>
                  <a:srgbClr val="FFFFFF"/>
                </a:highlight>
                <a:latin typeface="-apple-system"/>
              </a:rPr>
              <a:t>The students opened their _______.</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PK" sz="3800" dirty="0">
              <a:solidFill>
                <a:srgbClr val="171717"/>
              </a:solidFill>
              <a:highlight>
                <a:srgbClr val="FFFFFF"/>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en-PK" altLang="en-PK" sz="3800" dirty="0">
                <a:solidFill>
                  <a:srgbClr val="171717"/>
                </a:solidFill>
                <a:highlight>
                  <a:srgbClr val="FFFFFF"/>
                </a:highlight>
                <a:latin typeface="-apple-system"/>
              </a:rPr>
              <a:t>What are the possible words that we can fill the blank with?</a:t>
            </a:r>
            <a:endParaRPr lang="en-US" altLang="en-PK" sz="3800" dirty="0">
              <a:solidFill>
                <a:srgbClr val="171717"/>
              </a:solidFill>
              <a:highlight>
                <a:srgbClr val="FFFFFF"/>
              </a:highlight>
              <a:latin typeface="-apple-system"/>
            </a:endParaRPr>
          </a:p>
          <a:p>
            <a:pPr lvl="1" defTabSz="914400"/>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Books📗 📒📚</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Notes📖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Laptops👩🏽‍💻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Minds💡🙂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Exams📑❔</a:t>
            </a:r>
          </a:p>
        </p:txBody>
      </p:sp>
    </p:spTree>
    <p:extLst>
      <p:ext uri="{BB962C8B-B14F-4D97-AF65-F5344CB8AC3E}">
        <p14:creationId xmlns:p14="http://schemas.microsoft.com/office/powerpoint/2010/main" val="1688289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1546344"/>
            <a:ext cx="11145593" cy="3970318"/>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The fake task for </a:t>
            </a:r>
            <a:r>
              <a:rPr lang="en-US" sz="3600" b="1" i="0" dirty="0">
                <a:solidFill>
                  <a:srgbClr val="242424"/>
                </a:solidFill>
                <a:effectLst/>
                <a:highlight>
                  <a:srgbClr val="FFFFFF"/>
                </a:highlight>
                <a:latin typeface="source-serif-pro"/>
              </a:rPr>
              <a:t>Skip-gram</a:t>
            </a:r>
            <a:r>
              <a:rPr lang="en-US" sz="3600" b="0" i="0" dirty="0">
                <a:solidFill>
                  <a:srgbClr val="242424"/>
                </a:solidFill>
                <a:effectLst/>
                <a:highlight>
                  <a:srgbClr val="FFFFFF"/>
                </a:highlight>
                <a:latin typeface="source-serif-pro"/>
              </a:rPr>
              <a:t> model would be, </a:t>
            </a:r>
          </a:p>
          <a:p>
            <a:pPr algn="just"/>
            <a:endParaRPr lang="en-US" sz="3600" dirty="0">
              <a:solidFill>
                <a:srgbClr val="242424"/>
              </a:solidFill>
              <a:highlight>
                <a:srgbClr val="FFFFFF"/>
              </a:highlight>
              <a:latin typeface="source-serif-pro"/>
            </a:endParaRPr>
          </a:p>
          <a:p>
            <a:pPr algn="just"/>
            <a:r>
              <a:rPr lang="en-US" sz="3600" b="0" i="0" dirty="0">
                <a:solidFill>
                  <a:srgbClr val="242424"/>
                </a:solidFill>
                <a:effectLst/>
                <a:highlight>
                  <a:srgbClr val="FFFFFF"/>
                </a:highlight>
                <a:latin typeface="source-serif-pro"/>
              </a:rPr>
              <a:t>given a word, we’ll try to predict its neighboring words. </a:t>
            </a:r>
            <a:endParaRPr lang="en-US" sz="3600" dirty="0">
              <a:solidFill>
                <a:srgbClr val="242424"/>
              </a:solidFill>
              <a:highlight>
                <a:srgbClr val="FFFFFF"/>
              </a:highlight>
              <a:latin typeface="source-serif-pro"/>
            </a:endParaRPr>
          </a:p>
          <a:p>
            <a:pPr algn="just"/>
            <a:endParaRPr lang="en-US" sz="3600" b="0" i="0" dirty="0">
              <a:solidFill>
                <a:srgbClr val="242424"/>
              </a:solidFill>
              <a:effectLst/>
              <a:highlight>
                <a:srgbClr val="FFFFFF"/>
              </a:highlight>
              <a:latin typeface="source-serif-pro"/>
            </a:endParaRPr>
          </a:p>
          <a:p>
            <a:pPr algn="just"/>
            <a:r>
              <a:rPr lang="en-US" sz="3600" b="0" i="0" dirty="0">
                <a:solidFill>
                  <a:srgbClr val="242424"/>
                </a:solidFill>
                <a:effectLst/>
                <a:highlight>
                  <a:srgbClr val="FFFFFF"/>
                </a:highlight>
                <a:latin typeface="source-serif-pro"/>
              </a:rPr>
              <a:t>We’ll define a neighboring word by the window size — a hyper-parameter.</a:t>
            </a:r>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3387678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1F3D229-E18A-258B-1BF9-F1EDB2958BFB}"/>
              </a:ext>
            </a:extLst>
          </p:cNvPr>
          <p:cNvPicPr>
            <a:picLocks noChangeAspect="1"/>
          </p:cNvPicPr>
          <p:nvPr/>
        </p:nvPicPr>
        <p:blipFill>
          <a:blip r:embed="rId3"/>
          <a:stretch>
            <a:fillRect/>
          </a:stretch>
        </p:blipFill>
        <p:spPr>
          <a:xfrm>
            <a:off x="583324" y="1072058"/>
            <a:ext cx="10616076" cy="5226448"/>
          </a:xfrm>
          <a:prstGeom prst="rect">
            <a:avLst/>
          </a:prstGeom>
        </p:spPr>
      </p:pic>
    </p:spTree>
    <p:extLst>
      <p:ext uri="{BB962C8B-B14F-4D97-AF65-F5344CB8AC3E}">
        <p14:creationId xmlns:p14="http://schemas.microsoft.com/office/powerpoint/2010/main" val="4020958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5632311"/>
          </a:xfrm>
          <a:prstGeom prst="rect">
            <a:avLst/>
          </a:prstGeom>
          <a:noFill/>
        </p:spPr>
        <p:txBody>
          <a:bodyPr wrap="square">
            <a:spAutoFit/>
          </a:bodyPr>
          <a:lstStyle/>
          <a:p>
            <a:pPr algn="just"/>
            <a:r>
              <a:rPr lang="en-US" sz="3600" b="0" i="1" dirty="0">
                <a:solidFill>
                  <a:srgbClr val="242424"/>
                </a:solidFill>
                <a:effectLst/>
                <a:highlight>
                  <a:srgbClr val="FFFFFF"/>
                </a:highlight>
                <a:latin typeface="source-serif-pro"/>
              </a:rPr>
              <a:t>“I will have orange </a:t>
            </a:r>
            <a:r>
              <a:rPr lang="en-US" sz="3600" b="1" i="1" dirty="0">
                <a:solidFill>
                  <a:srgbClr val="242424"/>
                </a:solidFill>
                <a:effectLst/>
                <a:highlight>
                  <a:srgbClr val="FFFFFF"/>
                </a:highlight>
                <a:latin typeface="source-serif-pro"/>
              </a:rPr>
              <a:t>juice</a:t>
            </a:r>
            <a:r>
              <a:rPr lang="en-US" sz="3600" b="0" i="1" dirty="0">
                <a:solidFill>
                  <a:srgbClr val="242424"/>
                </a:solidFill>
                <a:effectLst/>
                <a:highlight>
                  <a:srgbClr val="FFFFFF"/>
                </a:highlight>
                <a:latin typeface="source-serif-pro"/>
              </a:rPr>
              <a:t> and eggs for breakfast.”</a:t>
            </a:r>
          </a:p>
          <a:p>
            <a:pPr algn="just"/>
            <a:br>
              <a:rPr lang="en-US" sz="3600" dirty="0"/>
            </a:br>
            <a:r>
              <a:rPr lang="en-US" sz="3600" b="0" i="0" dirty="0">
                <a:solidFill>
                  <a:srgbClr val="242424"/>
                </a:solidFill>
                <a:effectLst/>
                <a:highlight>
                  <a:srgbClr val="FFFFFF"/>
                </a:highlight>
                <a:latin typeface="source-serif-pro"/>
              </a:rPr>
              <a:t>and a window size of 2, if the target word is </a:t>
            </a:r>
            <a:r>
              <a:rPr lang="en-US" sz="3600" b="0" i="1" dirty="0">
                <a:solidFill>
                  <a:srgbClr val="242424"/>
                </a:solidFill>
                <a:effectLst/>
                <a:highlight>
                  <a:srgbClr val="FFFFFF"/>
                </a:highlight>
                <a:latin typeface="source-serif-pro"/>
              </a:rPr>
              <a:t>juice, </a:t>
            </a:r>
            <a:r>
              <a:rPr lang="en-US" sz="3600" b="0" i="0" dirty="0">
                <a:solidFill>
                  <a:srgbClr val="242424"/>
                </a:solidFill>
                <a:effectLst/>
                <a:highlight>
                  <a:srgbClr val="FFFFFF"/>
                </a:highlight>
                <a:latin typeface="source-serif-pro"/>
              </a:rPr>
              <a:t>its neighboring words will be </a:t>
            </a:r>
            <a:r>
              <a:rPr lang="en-US" sz="3600" b="0" i="1" dirty="0">
                <a:solidFill>
                  <a:srgbClr val="242424"/>
                </a:solidFill>
                <a:effectLst/>
                <a:highlight>
                  <a:srgbClr val="FFFFFF"/>
                </a:highlight>
                <a:latin typeface="source-serif-pro"/>
              </a:rPr>
              <a:t>( have, orange, and, eggs). </a:t>
            </a:r>
            <a:r>
              <a:rPr lang="en-US" sz="3600" b="0" i="0" dirty="0">
                <a:solidFill>
                  <a:srgbClr val="242424"/>
                </a:solidFill>
                <a:effectLst/>
                <a:highlight>
                  <a:srgbClr val="FFFFFF"/>
                </a:highlight>
                <a:latin typeface="source-serif-pro"/>
              </a:rPr>
              <a:t>Our input and target word pair would be (juice, have), (juice, orange), (juice, and), (juice, eggs).</a:t>
            </a:r>
          </a:p>
          <a:p>
            <a:pPr algn="just"/>
            <a:br>
              <a:rPr lang="en-US" sz="3600" dirty="0"/>
            </a:br>
            <a:r>
              <a:rPr lang="en-US" sz="3600" b="0" i="0" dirty="0">
                <a:solidFill>
                  <a:srgbClr val="242424"/>
                </a:solidFill>
                <a:effectLst/>
                <a:highlight>
                  <a:srgbClr val="FFFFFF"/>
                </a:highlight>
                <a:latin typeface="source-serif-pro"/>
              </a:rPr>
              <a:t>Also note that within the sample window, proximity of the words to the source word plays no role. So </a:t>
            </a:r>
            <a:r>
              <a:rPr lang="en-US" sz="3600" b="0" i="1" dirty="0">
                <a:solidFill>
                  <a:srgbClr val="242424"/>
                </a:solidFill>
                <a:effectLst/>
                <a:highlight>
                  <a:srgbClr val="FFFFFF"/>
                </a:highlight>
                <a:latin typeface="source-serif-pro"/>
              </a:rPr>
              <a:t>have, orange, and, </a:t>
            </a:r>
            <a:r>
              <a:rPr lang="en-US" sz="3600" b="0" i="0" dirty="0">
                <a:solidFill>
                  <a:srgbClr val="242424"/>
                </a:solidFill>
                <a:effectLst/>
                <a:highlight>
                  <a:srgbClr val="FFFFFF"/>
                </a:highlight>
                <a:latin typeface="source-serif-pro"/>
              </a:rPr>
              <a:t>and </a:t>
            </a:r>
            <a:r>
              <a:rPr lang="en-US" sz="3600" b="0" i="1" dirty="0">
                <a:solidFill>
                  <a:srgbClr val="242424"/>
                </a:solidFill>
                <a:effectLst/>
                <a:highlight>
                  <a:srgbClr val="FFFFFF"/>
                </a:highlight>
                <a:latin typeface="source-serif-pro"/>
              </a:rPr>
              <a:t>eggs </a:t>
            </a:r>
            <a:r>
              <a:rPr lang="en-US" sz="3600" b="0" i="0" dirty="0">
                <a:solidFill>
                  <a:srgbClr val="242424"/>
                </a:solidFill>
                <a:effectLst/>
                <a:highlight>
                  <a:srgbClr val="FFFFFF"/>
                </a:highlight>
                <a:latin typeface="source-serif-pro"/>
              </a:rPr>
              <a:t>will be treated the same while training.</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355771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929ACD7-1B23-50D6-9890-1DD736EAD3CC}"/>
              </a:ext>
            </a:extLst>
          </p:cNvPr>
          <p:cNvPicPr>
            <a:picLocks noChangeAspect="1"/>
          </p:cNvPicPr>
          <p:nvPr/>
        </p:nvPicPr>
        <p:blipFill>
          <a:blip r:embed="rId3"/>
          <a:stretch>
            <a:fillRect/>
          </a:stretch>
        </p:blipFill>
        <p:spPr>
          <a:xfrm>
            <a:off x="315310" y="1040529"/>
            <a:ext cx="11303876" cy="5593498"/>
          </a:xfrm>
          <a:prstGeom prst="rect">
            <a:avLst/>
          </a:prstGeom>
        </p:spPr>
      </p:pic>
    </p:spTree>
    <p:extLst>
      <p:ext uri="{BB962C8B-B14F-4D97-AF65-F5344CB8AC3E}">
        <p14:creationId xmlns:p14="http://schemas.microsoft.com/office/powerpoint/2010/main" val="3014688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4708981"/>
          </a:xfrm>
          <a:prstGeom prst="rect">
            <a:avLst/>
          </a:prstGeom>
          <a:noFill/>
        </p:spPr>
        <p:txBody>
          <a:bodyPr wrap="square">
            <a:spAutoFit/>
          </a:bodyPr>
          <a:lstStyle/>
          <a:p>
            <a:pPr marL="457200" indent="-457200" algn="just">
              <a:buFont typeface="Arial" panose="020B0604020202020204" pitchFamily="34" charset="0"/>
              <a:buChar char="•"/>
            </a:pPr>
            <a:r>
              <a:rPr lang="en-US" sz="3000" dirty="0">
                <a:solidFill>
                  <a:srgbClr val="242424"/>
                </a:solidFill>
                <a:highlight>
                  <a:srgbClr val="FFFFFF"/>
                </a:highlight>
                <a:latin typeface="source-serif-pro"/>
              </a:rPr>
              <a:t>Both </a:t>
            </a:r>
            <a:r>
              <a:rPr lang="en-US" sz="3000" b="0" i="0" dirty="0">
                <a:solidFill>
                  <a:srgbClr val="242424"/>
                </a:solidFill>
                <a:effectLst/>
                <a:highlight>
                  <a:srgbClr val="FFFFFF"/>
                </a:highlight>
                <a:latin typeface="source-serif-pro"/>
              </a:rPr>
              <a:t>The dimensions of the input vector will be 1xV — </a:t>
            </a:r>
          </a:p>
          <a:p>
            <a:pPr lvl="2" algn="just"/>
            <a:r>
              <a:rPr lang="en-US" sz="3000" b="0" i="0" dirty="0">
                <a:solidFill>
                  <a:srgbClr val="242424"/>
                </a:solidFill>
                <a:effectLst/>
                <a:highlight>
                  <a:srgbClr val="FFFFFF"/>
                </a:highlight>
                <a:latin typeface="source-serif-pro"/>
              </a:rPr>
              <a:t>where V is the </a:t>
            </a:r>
            <a:r>
              <a:rPr lang="en-US" sz="3000" b="0" i="1" dirty="0">
                <a:solidFill>
                  <a:srgbClr val="242424"/>
                </a:solidFill>
                <a:effectLst/>
                <a:highlight>
                  <a:srgbClr val="FFFFFF"/>
                </a:highlight>
                <a:latin typeface="source-serif-pro"/>
              </a:rPr>
              <a:t>number of words in the vocabulary — </a:t>
            </a:r>
            <a:r>
              <a:rPr lang="en-US" sz="3000" b="0" i="0" dirty="0" err="1">
                <a:solidFill>
                  <a:srgbClr val="242424"/>
                </a:solidFill>
                <a:effectLst/>
                <a:highlight>
                  <a:srgbClr val="FFFFFF"/>
                </a:highlight>
                <a:latin typeface="source-serif-pro"/>
              </a:rPr>
              <a:t>i.e</a:t>
            </a:r>
            <a:r>
              <a:rPr lang="en-US" sz="3000" b="0" i="0" dirty="0">
                <a:solidFill>
                  <a:srgbClr val="242424"/>
                </a:solidFill>
                <a:effectLst/>
                <a:highlight>
                  <a:srgbClr val="FFFFFF"/>
                </a:highlight>
                <a:latin typeface="source-serif-pro"/>
              </a:rPr>
              <a:t> one-hot representation of the word. </a:t>
            </a:r>
          </a:p>
          <a:p>
            <a:pPr marL="457200" indent="-457200" algn="just">
              <a:buFont typeface="Arial" panose="020B0604020202020204" pitchFamily="34" charset="0"/>
              <a:buChar char="•"/>
            </a:pPr>
            <a:endParaRPr lang="en-US" sz="3000" dirty="0">
              <a:solidFill>
                <a:srgbClr val="242424"/>
              </a:solidFill>
              <a:highlight>
                <a:srgbClr val="FFFFFF"/>
              </a:highlight>
              <a:latin typeface="source-serif-pro"/>
            </a:endParaRPr>
          </a:p>
          <a:p>
            <a:pPr marL="457200" indent="-457200" algn="just">
              <a:buFont typeface="Arial" panose="020B0604020202020204" pitchFamily="34" charset="0"/>
              <a:buChar char="•"/>
            </a:pPr>
            <a:r>
              <a:rPr lang="en-US" sz="3000" b="0" i="0" dirty="0">
                <a:solidFill>
                  <a:srgbClr val="242424"/>
                </a:solidFill>
                <a:effectLst/>
                <a:highlight>
                  <a:srgbClr val="FFFFFF"/>
                </a:highlight>
                <a:latin typeface="source-serif-pro"/>
              </a:rPr>
              <a:t>The single hidden layer will have dimension </a:t>
            </a:r>
            <a:r>
              <a:rPr lang="en-US" sz="3000" b="0" i="0" dirty="0" err="1">
                <a:solidFill>
                  <a:srgbClr val="242424"/>
                </a:solidFill>
                <a:effectLst/>
                <a:highlight>
                  <a:srgbClr val="FFFFFF"/>
                </a:highlight>
                <a:latin typeface="source-serif-pro"/>
              </a:rPr>
              <a:t>VxE</a:t>
            </a:r>
            <a:r>
              <a:rPr lang="en-US" sz="3000" b="0" i="0" dirty="0">
                <a:solidFill>
                  <a:srgbClr val="242424"/>
                </a:solidFill>
                <a:effectLst/>
                <a:highlight>
                  <a:srgbClr val="FFFFFF"/>
                </a:highlight>
                <a:latin typeface="source-serif-pro"/>
              </a:rPr>
              <a:t>, </a:t>
            </a:r>
          </a:p>
          <a:p>
            <a:pPr lvl="2" algn="just"/>
            <a:r>
              <a:rPr lang="en-US" sz="3000" b="0" i="0" dirty="0">
                <a:solidFill>
                  <a:srgbClr val="242424"/>
                </a:solidFill>
                <a:effectLst/>
                <a:highlight>
                  <a:srgbClr val="FFFFFF"/>
                </a:highlight>
                <a:latin typeface="source-serif-pro"/>
              </a:rPr>
              <a:t>where E is the size of the word embedding and is a hyper-parameter. </a:t>
            </a:r>
          </a:p>
          <a:p>
            <a:pPr marL="457200" indent="-457200" algn="just">
              <a:buFont typeface="Arial" panose="020B0604020202020204" pitchFamily="34" charset="0"/>
              <a:buChar char="•"/>
            </a:pPr>
            <a:endParaRPr lang="en-US" sz="3000" dirty="0">
              <a:solidFill>
                <a:srgbClr val="242424"/>
              </a:solidFill>
              <a:highlight>
                <a:srgbClr val="FFFFFF"/>
              </a:highlight>
              <a:latin typeface="source-serif-pro"/>
            </a:endParaRPr>
          </a:p>
          <a:p>
            <a:pPr marL="457200" indent="-457200" algn="just">
              <a:buFont typeface="Arial" panose="020B0604020202020204" pitchFamily="34" charset="0"/>
              <a:buChar char="•"/>
            </a:pPr>
            <a:r>
              <a:rPr lang="en-US" sz="3000" b="0" i="0" dirty="0">
                <a:solidFill>
                  <a:srgbClr val="242424"/>
                </a:solidFill>
                <a:effectLst/>
                <a:highlight>
                  <a:srgbClr val="FFFFFF"/>
                </a:highlight>
                <a:latin typeface="source-serif-pro"/>
              </a:rPr>
              <a:t>The output from the hidden layer would be of the dimension 1xE, 	which we will feed into an </a:t>
            </a:r>
            <a:r>
              <a:rPr lang="en-US" sz="3000" b="0" i="0" u="sng" dirty="0" err="1">
                <a:effectLst/>
                <a:highlight>
                  <a:srgbClr val="FFFFFF"/>
                </a:highlight>
                <a:latin typeface="source-serif-pro"/>
                <a:hlinkClick r:id="rId3"/>
              </a:rPr>
              <a:t>softmax</a:t>
            </a:r>
            <a:r>
              <a:rPr lang="en-US" sz="3000" b="0" i="0" u="sng" dirty="0">
                <a:effectLst/>
                <a:highlight>
                  <a:srgbClr val="FFFFFF"/>
                </a:highlight>
                <a:latin typeface="source-serif-pro"/>
                <a:hlinkClick r:id="rId3"/>
              </a:rPr>
              <a:t> layer</a:t>
            </a:r>
            <a:r>
              <a:rPr lang="en-US" sz="3000" b="0" i="0" dirty="0">
                <a:solidFill>
                  <a:srgbClr val="242424"/>
                </a:solidFill>
                <a:effectLst/>
                <a:highlight>
                  <a:srgbClr val="FFFFFF"/>
                </a:highlight>
                <a:latin typeface="source-serif-pro"/>
              </a:rPr>
              <a:t>. </a:t>
            </a:r>
          </a:p>
        </p:txBody>
      </p:sp>
    </p:spTree>
    <p:extLst>
      <p:ext uri="{BB962C8B-B14F-4D97-AF65-F5344CB8AC3E}">
        <p14:creationId xmlns:p14="http://schemas.microsoft.com/office/powerpoint/2010/main" val="302737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4524315"/>
          </a:xfrm>
          <a:prstGeom prst="rect">
            <a:avLst/>
          </a:prstGeom>
          <a:noFill/>
        </p:spPr>
        <p:txBody>
          <a:bodyPr wrap="square">
            <a:spAutoFit/>
          </a:bodyPr>
          <a:lstStyle/>
          <a:p>
            <a:pPr marL="571500"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The dimensions of the output layer will be 1xV, </a:t>
            </a:r>
          </a:p>
          <a:p>
            <a:pPr lvl="2" algn="just"/>
            <a:r>
              <a:rPr lang="en-US" sz="3600" b="0" i="0" dirty="0">
                <a:solidFill>
                  <a:srgbClr val="242424"/>
                </a:solidFill>
                <a:effectLst/>
                <a:highlight>
                  <a:srgbClr val="FFFFFF"/>
                </a:highlight>
                <a:latin typeface="source-serif-pro"/>
              </a:rPr>
              <a:t>where each value in the vector will be the probability score of the target word at that position.</a:t>
            </a:r>
            <a:br>
              <a:rPr lang="en-US" sz="3600" dirty="0"/>
            </a:br>
            <a:endParaRPr lang="en-US" sz="3600" dirty="0"/>
          </a:p>
          <a:p>
            <a:pPr marL="571500"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According to our earlier example if we have a vector [0.2, 0.1, 0.3, 0.4], the probability of the word being </a:t>
            </a:r>
            <a:r>
              <a:rPr lang="en-US" sz="3600" b="0" i="1" dirty="0">
                <a:solidFill>
                  <a:srgbClr val="242424"/>
                </a:solidFill>
                <a:effectLst/>
                <a:highlight>
                  <a:srgbClr val="FFFFFF"/>
                </a:highlight>
                <a:latin typeface="source-serif-pro"/>
              </a:rPr>
              <a:t>mango</a:t>
            </a:r>
            <a:r>
              <a:rPr lang="en-US" sz="3600" b="0" i="0" dirty="0">
                <a:solidFill>
                  <a:srgbClr val="242424"/>
                </a:solidFill>
                <a:effectLst/>
                <a:highlight>
                  <a:srgbClr val="FFFFFF"/>
                </a:highlight>
                <a:latin typeface="source-serif-pro"/>
              </a:rPr>
              <a:t> is 0.2, </a:t>
            </a:r>
            <a:r>
              <a:rPr lang="en-US" sz="3600" b="0" i="1" dirty="0">
                <a:solidFill>
                  <a:srgbClr val="242424"/>
                </a:solidFill>
                <a:effectLst/>
                <a:highlight>
                  <a:srgbClr val="FFFFFF"/>
                </a:highlight>
                <a:latin typeface="source-serif-pro"/>
              </a:rPr>
              <a:t>strawberry</a:t>
            </a:r>
            <a:r>
              <a:rPr lang="en-US" sz="3600" b="0" i="0" dirty="0">
                <a:solidFill>
                  <a:srgbClr val="242424"/>
                </a:solidFill>
                <a:effectLst/>
                <a:highlight>
                  <a:srgbClr val="FFFFFF"/>
                </a:highlight>
                <a:latin typeface="source-serif-pro"/>
              </a:rPr>
              <a:t> is 0.1, </a:t>
            </a:r>
            <a:r>
              <a:rPr lang="en-US" sz="3600" b="0" i="1" dirty="0">
                <a:solidFill>
                  <a:srgbClr val="242424"/>
                </a:solidFill>
                <a:effectLst/>
                <a:highlight>
                  <a:srgbClr val="FFFFFF"/>
                </a:highlight>
                <a:latin typeface="source-serif-pro"/>
              </a:rPr>
              <a:t>city</a:t>
            </a:r>
            <a:r>
              <a:rPr lang="en-US" sz="3600" b="0" i="0" dirty="0">
                <a:solidFill>
                  <a:srgbClr val="242424"/>
                </a:solidFill>
                <a:effectLst/>
                <a:highlight>
                  <a:srgbClr val="FFFFFF"/>
                </a:highlight>
                <a:latin typeface="source-serif-pro"/>
              </a:rPr>
              <a:t> is 0.3 and </a:t>
            </a:r>
            <a:r>
              <a:rPr lang="en-US" sz="3600" b="0" i="1" dirty="0">
                <a:solidFill>
                  <a:srgbClr val="242424"/>
                </a:solidFill>
                <a:effectLst/>
                <a:highlight>
                  <a:srgbClr val="FFFFFF"/>
                </a:highlight>
                <a:latin typeface="source-serif-pro"/>
              </a:rPr>
              <a:t>Delhi</a:t>
            </a:r>
            <a:r>
              <a:rPr lang="en-US" sz="3600" b="0" i="0" dirty="0">
                <a:solidFill>
                  <a:srgbClr val="242424"/>
                </a:solidFill>
                <a:effectLst/>
                <a:highlight>
                  <a:srgbClr val="FFFFFF"/>
                </a:highlight>
                <a:latin typeface="source-serif-pro"/>
              </a:rPr>
              <a:t> is 0.4.</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524570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3416320"/>
          </a:xfrm>
          <a:prstGeom prst="rect">
            <a:avLst/>
          </a:prstGeom>
          <a:noFill/>
        </p:spPr>
        <p:txBody>
          <a:bodyPr wrap="square">
            <a:spAutoFit/>
          </a:bodyPr>
          <a:lstStyle/>
          <a:p>
            <a:pPr marL="571500"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The back propagation for training samples corresponding to a source word is done in one back pass. </a:t>
            </a:r>
          </a:p>
          <a:p>
            <a:pPr algn="just"/>
            <a:endParaRPr lang="en-US" sz="3600" b="0" i="0" dirty="0">
              <a:solidFill>
                <a:srgbClr val="242424"/>
              </a:solidFill>
              <a:effectLst/>
              <a:highlight>
                <a:srgbClr val="FFFFFF"/>
              </a:highlight>
              <a:latin typeface="source-serif-pro"/>
            </a:endParaRPr>
          </a:p>
          <a:p>
            <a:pPr lvl="2" algn="just"/>
            <a:r>
              <a:rPr lang="en-US" sz="3600" b="0" i="0" dirty="0">
                <a:solidFill>
                  <a:srgbClr val="242424"/>
                </a:solidFill>
                <a:effectLst/>
                <a:highlight>
                  <a:srgbClr val="FFFFFF"/>
                </a:highlight>
                <a:latin typeface="source-serif-pro"/>
              </a:rPr>
              <a:t>So for </a:t>
            </a:r>
            <a:r>
              <a:rPr lang="en-US" sz="3600" b="0" i="1" dirty="0">
                <a:solidFill>
                  <a:srgbClr val="242424"/>
                </a:solidFill>
                <a:effectLst/>
                <a:highlight>
                  <a:srgbClr val="FFFFFF"/>
                </a:highlight>
                <a:latin typeface="source-serif-pro"/>
              </a:rPr>
              <a:t>juice, </a:t>
            </a:r>
            <a:r>
              <a:rPr lang="en-US" sz="3600" b="0" i="0" dirty="0">
                <a:solidFill>
                  <a:srgbClr val="242424"/>
                </a:solidFill>
                <a:effectLst/>
                <a:highlight>
                  <a:srgbClr val="FFFFFF"/>
                </a:highlight>
                <a:latin typeface="source-serif-pro"/>
              </a:rPr>
              <a:t>we will complete the forward pass for all 4 target words </a:t>
            </a:r>
            <a:r>
              <a:rPr lang="en-US" sz="3600" b="0" i="1" dirty="0">
                <a:solidFill>
                  <a:srgbClr val="242424"/>
                </a:solidFill>
                <a:effectLst/>
                <a:highlight>
                  <a:srgbClr val="FFFFFF"/>
                </a:highlight>
                <a:latin typeface="source-serif-pro"/>
              </a:rPr>
              <a:t>( have, orange, and, eggs). </a:t>
            </a:r>
            <a:endParaRPr lang="en-US" sz="3600" i="1" dirty="0">
              <a:solidFill>
                <a:srgbClr val="242424"/>
              </a:solidFill>
              <a:highlight>
                <a:srgbClr val="FFFFFF"/>
              </a:highlight>
              <a:latin typeface="source-serif-pro"/>
            </a:endParaRPr>
          </a:p>
        </p:txBody>
      </p:sp>
    </p:spTree>
    <p:extLst>
      <p:ext uri="{BB962C8B-B14F-4D97-AF65-F5344CB8AC3E}">
        <p14:creationId xmlns:p14="http://schemas.microsoft.com/office/powerpoint/2010/main" val="1769270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4524315"/>
          </a:xfrm>
          <a:prstGeom prst="rect">
            <a:avLst/>
          </a:prstGeom>
          <a:noFill/>
        </p:spPr>
        <p:txBody>
          <a:bodyPr wrap="square">
            <a:spAutoFit/>
          </a:bodyPr>
          <a:lstStyle/>
          <a:p>
            <a:pPr marL="571500"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We will then calculate the errors vectors[1xV dimension] corresponding to each target word.</a:t>
            </a:r>
          </a:p>
          <a:p>
            <a:pPr algn="just"/>
            <a:r>
              <a:rPr lang="en-US" sz="3600" b="0" i="0" dirty="0">
                <a:solidFill>
                  <a:srgbClr val="242424"/>
                </a:solidFill>
                <a:effectLst/>
                <a:highlight>
                  <a:srgbClr val="FFFFFF"/>
                </a:highlight>
                <a:latin typeface="source-serif-pro"/>
              </a:rPr>
              <a:t> </a:t>
            </a:r>
          </a:p>
          <a:p>
            <a:pPr marL="1485489" lvl="2"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We will now have 4 1xV error vectors and will perform an element-wise sum to get a 1xV vector.</a:t>
            </a:r>
          </a:p>
          <a:p>
            <a:pPr lvl="2" algn="just"/>
            <a:r>
              <a:rPr lang="en-US" sz="3600" b="0" i="0" dirty="0">
                <a:solidFill>
                  <a:srgbClr val="242424"/>
                </a:solidFill>
                <a:effectLst/>
                <a:highlight>
                  <a:srgbClr val="FFFFFF"/>
                </a:highlight>
                <a:latin typeface="source-serif-pro"/>
              </a:rPr>
              <a:t> </a:t>
            </a:r>
          </a:p>
          <a:p>
            <a:pPr marL="1485489" lvl="2" indent="-571500" algn="just">
              <a:buFont typeface="Arial" panose="020B0604020202020204" pitchFamily="34" charset="0"/>
              <a:buChar char="•"/>
            </a:pPr>
            <a:r>
              <a:rPr lang="en-US" sz="3600" b="0" i="0" dirty="0">
                <a:solidFill>
                  <a:srgbClr val="242424"/>
                </a:solidFill>
                <a:effectLst/>
                <a:highlight>
                  <a:srgbClr val="FFFFFF"/>
                </a:highlight>
                <a:latin typeface="source-serif-pro"/>
              </a:rPr>
              <a:t>The weights of the hidden layer will be updated based on this cumulative 1xV error vector.</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4291165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 Visualization</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8472755"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51C9DA6-9EFC-8B1E-D6E2-8E363EE9393C}"/>
              </a:ext>
            </a:extLst>
          </p:cNvPr>
          <p:cNvPicPr>
            <a:picLocks noChangeAspect="1"/>
          </p:cNvPicPr>
          <p:nvPr/>
        </p:nvPicPr>
        <p:blipFill>
          <a:blip r:embed="rId3"/>
          <a:stretch>
            <a:fillRect/>
          </a:stretch>
        </p:blipFill>
        <p:spPr>
          <a:xfrm>
            <a:off x="762000" y="904381"/>
            <a:ext cx="9816662" cy="5394124"/>
          </a:xfrm>
          <a:prstGeom prst="rect">
            <a:avLst/>
          </a:prstGeom>
        </p:spPr>
      </p:pic>
    </p:spTree>
    <p:extLst>
      <p:ext uri="{BB962C8B-B14F-4D97-AF65-F5344CB8AC3E}">
        <p14:creationId xmlns:p14="http://schemas.microsoft.com/office/powerpoint/2010/main" val="1541225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2862322"/>
          </a:xfrm>
          <a:prstGeom prst="rect">
            <a:avLst/>
          </a:prstGeom>
          <a:noFill/>
        </p:spPr>
        <p:txBody>
          <a:bodyPr wrap="square">
            <a:spAutoFit/>
          </a:bodyPr>
          <a:lstStyle/>
          <a:p>
            <a:pPr algn="just"/>
            <a:r>
              <a:rPr lang="en-US" sz="3600" dirty="0">
                <a:solidFill>
                  <a:srgbClr val="242424"/>
                </a:solidFill>
                <a:highlight>
                  <a:srgbClr val="FFFFFF"/>
                </a:highlight>
                <a:latin typeface="source-serif-pro"/>
              </a:rPr>
              <a:t>I</a:t>
            </a:r>
            <a:r>
              <a:rPr lang="en-US" sz="3600" b="0" i="0" dirty="0">
                <a:solidFill>
                  <a:srgbClr val="242424"/>
                </a:solidFill>
                <a:effectLst/>
                <a:highlight>
                  <a:srgbClr val="FFFFFF"/>
                </a:highlight>
                <a:latin typeface="source-serif-pro"/>
              </a:rPr>
              <a:t>n CBOW is somewhat similar to Skip-gram, in the sense that we still take a pair of words and teach the model that they co-occur but instead of adding the errors we add the input words for the same target word.</a:t>
            </a:r>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275392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838200" y="184819"/>
            <a:ext cx="10515600" cy="613672"/>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Segoe UI" pitchFamily="34" charset="0"/>
                <a:cs typeface="Segoe UI" pitchFamily="34" charset="0"/>
              </a:rPr>
              <a:t>Example - Language Modelling</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939595" y="843642"/>
            <a:ext cx="6722446"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
            <a:extLst>
              <a:ext uri="{FF2B5EF4-FFF2-40B4-BE49-F238E27FC236}">
                <a16:creationId xmlns:a16="http://schemas.microsoft.com/office/drawing/2014/main" id="{9413CC91-00EB-EED2-BF77-42056887D46B}"/>
              </a:ext>
            </a:extLst>
          </p:cNvPr>
          <p:cNvSpPr>
            <a:spLocks noChangeArrowheads="1"/>
          </p:cNvSpPr>
          <p:nvPr/>
        </p:nvSpPr>
        <p:spPr bwMode="auto">
          <a:xfrm>
            <a:off x="939595" y="888794"/>
            <a:ext cx="9780957"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PK" altLang="en-PK" sz="3800" dirty="0">
                <a:solidFill>
                  <a:srgbClr val="171717"/>
                </a:solidFill>
                <a:highlight>
                  <a:srgbClr val="FFFFFF"/>
                </a:highlight>
                <a:latin typeface="-apple-system"/>
              </a:rPr>
              <a:t>The students opened their _______.</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PK" sz="3800" dirty="0">
              <a:solidFill>
                <a:srgbClr val="171717"/>
              </a:solidFill>
              <a:highlight>
                <a:srgbClr val="FFFFFF"/>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en-PK" altLang="en-PK" sz="3800" dirty="0">
                <a:solidFill>
                  <a:srgbClr val="171717"/>
                </a:solidFill>
                <a:highlight>
                  <a:srgbClr val="FFFFFF"/>
                </a:highlight>
                <a:latin typeface="-apple-system"/>
              </a:rPr>
              <a:t>What are the possible words that we can fill the blank with?</a:t>
            </a:r>
            <a:endParaRPr lang="en-US" altLang="en-PK" sz="3800" dirty="0">
              <a:solidFill>
                <a:srgbClr val="171717"/>
              </a:solidFill>
              <a:highlight>
                <a:srgbClr val="FFFFFF"/>
              </a:highlight>
              <a:latin typeface="-apple-system"/>
            </a:endParaRPr>
          </a:p>
          <a:p>
            <a:pPr lvl="1" defTabSz="914400"/>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Books📗 📒📚</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Notes📖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Laptops👩🏽‍💻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Minds💡🙂</a:t>
            </a:r>
            <a:br>
              <a:rPr lang="en-PK" altLang="en-PK" sz="3800" dirty="0">
                <a:solidFill>
                  <a:srgbClr val="171717"/>
                </a:solidFill>
                <a:highlight>
                  <a:srgbClr val="FFFFFF"/>
                </a:highlight>
                <a:latin typeface="-apple-system"/>
              </a:rPr>
            </a:br>
            <a:r>
              <a:rPr lang="en-PK" altLang="en-PK" sz="3800" dirty="0">
                <a:solidFill>
                  <a:srgbClr val="171717"/>
                </a:solidFill>
                <a:highlight>
                  <a:srgbClr val="FFFFFF"/>
                </a:highlight>
                <a:latin typeface="-apple-system"/>
              </a:rPr>
              <a:t>Exams📑❔</a:t>
            </a:r>
          </a:p>
        </p:txBody>
      </p:sp>
    </p:spTree>
    <p:extLst>
      <p:ext uri="{BB962C8B-B14F-4D97-AF65-F5344CB8AC3E}">
        <p14:creationId xmlns:p14="http://schemas.microsoft.com/office/powerpoint/2010/main" val="1640887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2308324"/>
          </a:xfrm>
          <a:prstGeom prst="rect">
            <a:avLst/>
          </a:prstGeom>
          <a:noFill/>
        </p:spPr>
        <p:txBody>
          <a:bodyPr wrap="square">
            <a:spAutoFit/>
          </a:bodyPr>
          <a:lstStyle/>
          <a:p>
            <a:pPr algn="just"/>
            <a:r>
              <a:rPr lang="en-US" sz="3600" b="0" i="0" dirty="0">
                <a:solidFill>
                  <a:srgbClr val="051E50"/>
                </a:solidFill>
                <a:effectLst/>
                <a:latin typeface="proxima-nova"/>
              </a:rPr>
              <a:t>CBOW is a technique where, given the neighboring words, the center word is determined. If our input sentence is “I am reading the book.”, then the input pairs and labels for a window size of 3 would be: </a:t>
            </a:r>
            <a:endParaRPr lang="en-PK" sz="3600" dirty="0">
              <a:solidFill>
                <a:srgbClr val="242424"/>
              </a:solidFill>
              <a:highlight>
                <a:srgbClr val="FFFFFF"/>
              </a:highlight>
              <a:latin typeface="source-serif-pro"/>
            </a:endParaRPr>
          </a:p>
        </p:txBody>
      </p:sp>
      <p:pic>
        <p:nvPicPr>
          <p:cNvPr id="4" name="Picture 3">
            <a:extLst>
              <a:ext uri="{FF2B5EF4-FFF2-40B4-BE49-F238E27FC236}">
                <a16:creationId xmlns:a16="http://schemas.microsoft.com/office/drawing/2014/main" id="{0885F290-12DC-4814-3EA0-08B2669041AB}"/>
              </a:ext>
            </a:extLst>
          </p:cNvPr>
          <p:cNvPicPr>
            <a:picLocks noChangeAspect="1"/>
          </p:cNvPicPr>
          <p:nvPr/>
        </p:nvPicPr>
        <p:blipFill>
          <a:blip r:embed="rId3"/>
          <a:stretch>
            <a:fillRect/>
          </a:stretch>
        </p:blipFill>
        <p:spPr>
          <a:xfrm>
            <a:off x="2577348" y="3491472"/>
            <a:ext cx="6716110" cy="2449180"/>
          </a:xfrm>
          <a:prstGeom prst="rect">
            <a:avLst/>
          </a:prstGeom>
        </p:spPr>
      </p:pic>
    </p:spTree>
    <p:extLst>
      <p:ext uri="{BB962C8B-B14F-4D97-AF65-F5344CB8AC3E}">
        <p14:creationId xmlns:p14="http://schemas.microsoft.com/office/powerpoint/2010/main" val="711423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2308324"/>
          </a:xfrm>
          <a:prstGeom prst="rect">
            <a:avLst/>
          </a:prstGeom>
          <a:noFill/>
        </p:spPr>
        <p:txBody>
          <a:bodyPr wrap="square">
            <a:spAutoFit/>
          </a:bodyPr>
          <a:lstStyle/>
          <a:p>
            <a:pPr algn="just"/>
            <a:r>
              <a:rPr lang="en-US" sz="3600" b="0" i="0" dirty="0">
                <a:solidFill>
                  <a:srgbClr val="051E50"/>
                </a:solidFill>
                <a:effectLst/>
                <a:latin typeface="proxima-nova"/>
              </a:rPr>
              <a:t>CBOW is a technique where, given the neighboring words, the center word is determined. If our input sentence is “I am reading the book.”, then the input pairs and labels for a window size of 3 would be: </a:t>
            </a:r>
            <a:endParaRPr lang="en-PK" sz="3600" dirty="0">
              <a:solidFill>
                <a:srgbClr val="242424"/>
              </a:solidFill>
              <a:highlight>
                <a:srgbClr val="FFFFFF"/>
              </a:highlight>
              <a:latin typeface="source-serif-pro"/>
            </a:endParaRPr>
          </a:p>
        </p:txBody>
      </p:sp>
      <p:pic>
        <p:nvPicPr>
          <p:cNvPr id="4" name="Picture 3">
            <a:extLst>
              <a:ext uri="{FF2B5EF4-FFF2-40B4-BE49-F238E27FC236}">
                <a16:creationId xmlns:a16="http://schemas.microsoft.com/office/drawing/2014/main" id="{0885F290-12DC-4814-3EA0-08B2669041AB}"/>
              </a:ext>
            </a:extLst>
          </p:cNvPr>
          <p:cNvPicPr>
            <a:picLocks noChangeAspect="1"/>
          </p:cNvPicPr>
          <p:nvPr/>
        </p:nvPicPr>
        <p:blipFill>
          <a:blip r:embed="rId3"/>
          <a:stretch>
            <a:fillRect/>
          </a:stretch>
        </p:blipFill>
        <p:spPr>
          <a:xfrm>
            <a:off x="2577348" y="3491472"/>
            <a:ext cx="6716110" cy="2449180"/>
          </a:xfrm>
          <a:prstGeom prst="rect">
            <a:avLst/>
          </a:prstGeom>
        </p:spPr>
      </p:pic>
    </p:spTree>
    <p:extLst>
      <p:ext uri="{BB962C8B-B14F-4D97-AF65-F5344CB8AC3E}">
        <p14:creationId xmlns:p14="http://schemas.microsoft.com/office/powerpoint/2010/main" val="1188667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429489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646331"/>
          </a:xfrm>
          <a:prstGeom prst="rect">
            <a:avLst/>
          </a:prstGeom>
          <a:noFill/>
        </p:spPr>
        <p:txBody>
          <a:bodyPr wrap="square">
            <a:spAutoFit/>
          </a:bodyPr>
          <a:lstStyle/>
          <a:p>
            <a:pPr algn="just"/>
            <a:r>
              <a:rPr lang="en-US" sz="3600" b="0" i="0" dirty="0">
                <a:solidFill>
                  <a:srgbClr val="051E50"/>
                </a:solidFill>
                <a:effectLst/>
                <a:latin typeface="proxima-nova"/>
              </a:rPr>
              <a:t> </a:t>
            </a:r>
            <a:endParaRPr lang="en-PK" sz="3600" dirty="0">
              <a:solidFill>
                <a:srgbClr val="242424"/>
              </a:solidFill>
              <a:highlight>
                <a:srgbClr val="FFFFFF"/>
              </a:highlight>
              <a:latin typeface="source-serif-pro"/>
            </a:endParaRPr>
          </a:p>
        </p:txBody>
      </p:sp>
      <p:pic>
        <p:nvPicPr>
          <p:cNvPr id="7" name="Picture 6">
            <a:extLst>
              <a:ext uri="{FF2B5EF4-FFF2-40B4-BE49-F238E27FC236}">
                <a16:creationId xmlns:a16="http://schemas.microsoft.com/office/drawing/2014/main" id="{FB2B1436-6B40-70F7-DEBA-AB17FF16248F}"/>
              </a:ext>
            </a:extLst>
          </p:cNvPr>
          <p:cNvPicPr>
            <a:picLocks noChangeAspect="1"/>
          </p:cNvPicPr>
          <p:nvPr/>
        </p:nvPicPr>
        <p:blipFill>
          <a:blip r:embed="rId3"/>
          <a:stretch>
            <a:fillRect/>
          </a:stretch>
        </p:blipFill>
        <p:spPr>
          <a:xfrm>
            <a:off x="482058" y="1043765"/>
            <a:ext cx="10717342" cy="4954815"/>
          </a:xfrm>
          <a:prstGeom prst="rect">
            <a:avLst/>
          </a:prstGeom>
        </p:spPr>
      </p:pic>
    </p:spTree>
    <p:extLst>
      <p:ext uri="{BB962C8B-B14F-4D97-AF65-F5344CB8AC3E}">
        <p14:creationId xmlns:p14="http://schemas.microsoft.com/office/powerpoint/2010/main" val="3800417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429489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646331"/>
          </a:xfrm>
          <a:prstGeom prst="rect">
            <a:avLst/>
          </a:prstGeom>
          <a:noFill/>
        </p:spPr>
        <p:txBody>
          <a:bodyPr wrap="square">
            <a:spAutoFit/>
          </a:bodyPr>
          <a:lstStyle/>
          <a:p>
            <a:pPr algn="just"/>
            <a:r>
              <a:rPr lang="en-US" sz="3600" b="0" i="0" dirty="0">
                <a:solidFill>
                  <a:srgbClr val="051E50"/>
                </a:solidFill>
                <a:effectLst/>
                <a:latin typeface="proxima-nova"/>
              </a:rPr>
              <a:t> </a:t>
            </a:r>
            <a:endParaRPr lang="en-PK" sz="3600" dirty="0">
              <a:solidFill>
                <a:srgbClr val="242424"/>
              </a:solidFill>
              <a:highlight>
                <a:srgbClr val="FFFFFF"/>
              </a:highlight>
              <a:latin typeface="source-serif-pro"/>
            </a:endParaRPr>
          </a:p>
        </p:txBody>
      </p:sp>
      <p:sp>
        <p:nvSpPr>
          <p:cNvPr id="2" name="TextBox 1">
            <a:extLst>
              <a:ext uri="{FF2B5EF4-FFF2-40B4-BE49-F238E27FC236}">
                <a16:creationId xmlns:a16="http://schemas.microsoft.com/office/drawing/2014/main" id="{BCD26D7B-128F-4770-5861-12F510F6EC05}"/>
              </a:ext>
            </a:extLst>
          </p:cNvPr>
          <p:cNvSpPr txBox="1"/>
          <p:nvPr/>
        </p:nvSpPr>
        <p:spPr>
          <a:xfrm>
            <a:off x="362607" y="998804"/>
            <a:ext cx="11145593" cy="2308324"/>
          </a:xfrm>
          <a:prstGeom prst="rect">
            <a:avLst/>
          </a:prstGeom>
          <a:noFill/>
        </p:spPr>
        <p:txBody>
          <a:bodyPr wrap="square">
            <a:spAutoFit/>
          </a:bodyPr>
          <a:lstStyle/>
          <a:p>
            <a:pPr algn="just"/>
            <a:r>
              <a:rPr lang="en-US" sz="3600" b="0" i="0" dirty="0">
                <a:solidFill>
                  <a:srgbClr val="051E50"/>
                </a:solidFill>
                <a:effectLst/>
                <a:latin typeface="proxima-nova"/>
              </a:rPr>
              <a:t>Let’s assume our input sentence in </a:t>
            </a:r>
            <a:r>
              <a:rPr lang="en-US" sz="3600" b="1" i="0" dirty="0">
                <a:solidFill>
                  <a:srgbClr val="051E50"/>
                </a:solidFill>
                <a:effectLst/>
                <a:latin typeface="proxima-nova"/>
              </a:rPr>
              <a:t>Figure 1</a:t>
            </a:r>
            <a:r>
              <a:rPr lang="en-US" sz="3600" b="0" i="0" dirty="0">
                <a:solidFill>
                  <a:srgbClr val="051E50"/>
                </a:solidFill>
                <a:effectLst/>
                <a:latin typeface="proxima-nova"/>
              </a:rPr>
              <a:t> is our complete input text. </a:t>
            </a:r>
          </a:p>
          <a:p>
            <a:pPr algn="just"/>
            <a:r>
              <a:rPr lang="en-US" sz="3600" b="0" i="0" dirty="0">
                <a:solidFill>
                  <a:srgbClr val="051E50"/>
                </a:solidFill>
                <a:effectLst/>
                <a:latin typeface="proxima-nova"/>
              </a:rPr>
              <a:t>That makes our vocabulary size 5, and we will assume there are 3 embedding dimensions for simplicity.</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1523000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1200329"/>
          </a:xfrm>
          <a:prstGeom prst="rect">
            <a:avLst/>
          </a:prstGeom>
          <a:noFill/>
        </p:spPr>
        <p:txBody>
          <a:bodyPr wrap="square">
            <a:spAutoFit/>
          </a:bodyPr>
          <a:lstStyle/>
          <a:p>
            <a:pPr algn="just"/>
            <a:r>
              <a:rPr lang="en-US" sz="3600" b="0" i="0" dirty="0">
                <a:solidFill>
                  <a:srgbClr val="051E50"/>
                </a:solidFill>
                <a:effectLst/>
                <a:latin typeface="proxima-nova"/>
              </a:rPr>
              <a:t>Here, given the center word, we have to predict its neighboring words. : </a:t>
            </a:r>
            <a:endParaRPr lang="en-PK" sz="3600" dirty="0">
              <a:solidFill>
                <a:srgbClr val="242424"/>
              </a:solidFill>
              <a:highlight>
                <a:srgbClr val="FFFFFF"/>
              </a:highlight>
              <a:latin typeface="source-serif-pro"/>
            </a:endParaRPr>
          </a:p>
        </p:txBody>
      </p:sp>
      <p:pic>
        <p:nvPicPr>
          <p:cNvPr id="7" name="Picture 6">
            <a:extLst>
              <a:ext uri="{FF2B5EF4-FFF2-40B4-BE49-F238E27FC236}">
                <a16:creationId xmlns:a16="http://schemas.microsoft.com/office/drawing/2014/main" id="{B86F7338-0771-17CE-3520-0BDC0E9BC19F}"/>
              </a:ext>
            </a:extLst>
          </p:cNvPr>
          <p:cNvPicPr>
            <a:picLocks noChangeAspect="1"/>
          </p:cNvPicPr>
          <p:nvPr/>
        </p:nvPicPr>
        <p:blipFill>
          <a:blip r:embed="rId3"/>
          <a:stretch>
            <a:fillRect/>
          </a:stretch>
        </p:blipFill>
        <p:spPr>
          <a:xfrm>
            <a:off x="613207" y="2199133"/>
            <a:ext cx="10249234" cy="4054411"/>
          </a:xfrm>
          <a:prstGeom prst="rect">
            <a:avLst/>
          </a:prstGeom>
        </p:spPr>
      </p:pic>
    </p:spTree>
    <p:extLst>
      <p:ext uri="{BB962C8B-B14F-4D97-AF65-F5344CB8AC3E}">
        <p14:creationId xmlns:p14="http://schemas.microsoft.com/office/powerpoint/2010/main" val="921110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429489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646331"/>
          </a:xfrm>
          <a:prstGeom prst="rect">
            <a:avLst/>
          </a:prstGeom>
          <a:noFill/>
        </p:spPr>
        <p:txBody>
          <a:bodyPr wrap="square">
            <a:spAutoFit/>
          </a:bodyPr>
          <a:lstStyle/>
          <a:p>
            <a:pPr algn="just"/>
            <a:r>
              <a:rPr lang="en-US" sz="3600" b="0" i="0" dirty="0">
                <a:solidFill>
                  <a:srgbClr val="051E50"/>
                </a:solidFill>
                <a:effectLst/>
                <a:latin typeface="proxima-nova"/>
              </a:rPr>
              <a:t> </a:t>
            </a:r>
            <a:endParaRPr lang="en-PK" sz="3600" dirty="0">
              <a:solidFill>
                <a:srgbClr val="242424"/>
              </a:solidFill>
              <a:highlight>
                <a:srgbClr val="FFFFFF"/>
              </a:highlight>
              <a:latin typeface="source-serif-pro"/>
            </a:endParaRPr>
          </a:p>
        </p:txBody>
      </p:sp>
      <p:pic>
        <p:nvPicPr>
          <p:cNvPr id="4" name="Picture 3">
            <a:extLst>
              <a:ext uri="{FF2B5EF4-FFF2-40B4-BE49-F238E27FC236}">
                <a16:creationId xmlns:a16="http://schemas.microsoft.com/office/drawing/2014/main" id="{32D8716F-A91D-DBA8-4992-633EBC3DE4CA}"/>
              </a:ext>
            </a:extLst>
          </p:cNvPr>
          <p:cNvPicPr>
            <a:picLocks noChangeAspect="1"/>
          </p:cNvPicPr>
          <p:nvPr/>
        </p:nvPicPr>
        <p:blipFill>
          <a:blip r:embed="rId3"/>
          <a:stretch>
            <a:fillRect/>
          </a:stretch>
        </p:blipFill>
        <p:spPr>
          <a:xfrm>
            <a:off x="683800" y="998804"/>
            <a:ext cx="10206800" cy="5309531"/>
          </a:xfrm>
          <a:prstGeom prst="rect">
            <a:avLst/>
          </a:prstGeom>
        </p:spPr>
      </p:pic>
    </p:spTree>
    <p:extLst>
      <p:ext uri="{BB962C8B-B14F-4D97-AF65-F5344CB8AC3E}">
        <p14:creationId xmlns:p14="http://schemas.microsoft.com/office/powerpoint/2010/main" val="2695199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4294893"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646331"/>
          </a:xfrm>
          <a:prstGeom prst="rect">
            <a:avLst/>
          </a:prstGeom>
          <a:noFill/>
        </p:spPr>
        <p:txBody>
          <a:bodyPr wrap="square">
            <a:spAutoFit/>
          </a:bodyPr>
          <a:lstStyle/>
          <a:p>
            <a:pPr algn="just"/>
            <a:r>
              <a:rPr lang="en-US" sz="3600" b="0" i="0" dirty="0">
                <a:solidFill>
                  <a:srgbClr val="051E50"/>
                </a:solidFill>
                <a:effectLst/>
                <a:latin typeface="proxima-nova"/>
              </a:rPr>
              <a:t> </a:t>
            </a:r>
            <a:endParaRPr lang="en-PK" sz="3600" dirty="0">
              <a:solidFill>
                <a:srgbClr val="242424"/>
              </a:solidFill>
              <a:highlight>
                <a:srgbClr val="FFFFFF"/>
              </a:highlight>
              <a:latin typeface="source-serif-pro"/>
            </a:endParaRPr>
          </a:p>
        </p:txBody>
      </p:sp>
      <p:sp>
        <p:nvSpPr>
          <p:cNvPr id="2" name="TextBox 1">
            <a:extLst>
              <a:ext uri="{FF2B5EF4-FFF2-40B4-BE49-F238E27FC236}">
                <a16:creationId xmlns:a16="http://schemas.microsoft.com/office/drawing/2014/main" id="{BCD26D7B-128F-4770-5861-12F510F6EC05}"/>
              </a:ext>
            </a:extLst>
          </p:cNvPr>
          <p:cNvSpPr txBox="1"/>
          <p:nvPr/>
        </p:nvSpPr>
        <p:spPr>
          <a:xfrm>
            <a:off x="362607" y="998804"/>
            <a:ext cx="11145593" cy="2862322"/>
          </a:xfrm>
          <a:prstGeom prst="rect">
            <a:avLst/>
          </a:prstGeom>
          <a:noFill/>
        </p:spPr>
        <p:txBody>
          <a:bodyPr wrap="square">
            <a:spAutoFit/>
          </a:bodyPr>
          <a:lstStyle/>
          <a:p>
            <a:pPr algn="just"/>
            <a:r>
              <a:rPr lang="en-US" sz="3600" b="0" i="0" dirty="0">
                <a:solidFill>
                  <a:srgbClr val="051E50"/>
                </a:solidFill>
                <a:effectLst/>
                <a:latin typeface="proxima-nova"/>
              </a:rPr>
              <a:t>Let’s assume our input sentence in </a:t>
            </a:r>
            <a:r>
              <a:rPr lang="en-US" sz="3600" b="1" i="0" dirty="0">
                <a:solidFill>
                  <a:srgbClr val="051E50"/>
                </a:solidFill>
                <a:effectLst/>
                <a:latin typeface="proxima-nova"/>
              </a:rPr>
              <a:t>Figure 2</a:t>
            </a:r>
            <a:r>
              <a:rPr lang="en-US" sz="3600" b="0" i="0" dirty="0">
                <a:solidFill>
                  <a:srgbClr val="051E50"/>
                </a:solidFill>
                <a:effectLst/>
                <a:latin typeface="proxima-nova"/>
              </a:rPr>
              <a:t> is our complete input text. </a:t>
            </a:r>
          </a:p>
          <a:p>
            <a:pPr algn="just"/>
            <a:endParaRPr lang="en-US" sz="3600" dirty="0">
              <a:solidFill>
                <a:srgbClr val="051E50"/>
              </a:solidFill>
              <a:latin typeface="proxima-nova"/>
            </a:endParaRPr>
          </a:p>
          <a:p>
            <a:pPr algn="just"/>
            <a:r>
              <a:rPr lang="en-US" sz="3600" b="0" i="0" dirty="0">
                <a:solidFill>
                  <a:srgbClr val="051E50"/>
                </a:solidFill>
                <a:effectLst/>
                <a:latin typeface="proxima-nova"/>
              </a:rPr>
              <a:t>That makes our vocabulary size 5, and we will assume there are 3 embedding dimensions for simplicity.</a:t>
            </a: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4111874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5632311"/>
          </a:xfrm>
          <a:prstGeom prst="rect">
            <a:avLst/>
          </a:prstGeom>
          <a:noFill/>
        </p:spPr>
        <p:txBody>
          <a:bodyPr wrap="square">
            <a:spAutoFit/>
          </a:bodyPr>
          <a:lstStyle/>
          <a:p>
            <a:pPr algn="just"/>
            <a:r>
              <a:rPr lang="en-US" sz="3600" b="0" i="0" dirty="0">
                <a:solidFill>
                  <a:srgbClr val="242424"/>
                </a:solidFill>
                <a:effectLst/>
                <a:highlight>
                  <a:srgbClr val="FFFFFF"/>
                </a:highlight>
                <a:latin typeface="source-serif-pro"/>
              </a:rPr>
              <a:t>The dimension of our hidden layer and output layer will remain the same. </a:t>
            </a:r>
          </a:p>
          <a:p>
            <a:pPr algn="just"/>
            <a:r>
              <a:rPr lang="en-US" sz="3600" b="0" i="0" dirty="0">
                <a:solidFill>
                  <a:srgbClr val="242424"/>
                </a:solidFill>
                <a:effectLst/>
                <a:highlight>
                  <a:srgbClr val="FFFFFF"/>
                </a:highlight>
                <a:latin typeface="source-serif-pro"/>
              </a:rPr>
              <a:t>Only the dimension of our input layer and the calculation of hidden layer activations will change, if we have 4 context words for a single target word, we will have 4 1xV input vectors. Each will be multiplied with the </a:t>
            </a:r>
            <a:r>
              <a:rPr lang="en-US" sz="3600" b="0" i="0" dirty="0" err="1">
                <a:solidFill>
                  <a:srgbClr val="242424"/>
                </a:solidFill>
                <a:effectLst/>
                <a:highlight>
                  <a:srgbClr val="FFFFFF"/>
                </a:highlight>
                <a:latin typeface="source-serif-pro"/>
              </a:rPr>
              <a:t>VxE</a:t>
            </a:r>
            <a:r>
              <a:rPr lang="en-US" sz="3600" b="0" i="0" dirty="0">
                <a:solidFill>
                  <a:srgbClr val="242424"/>
                </a:solidFill>
                <a:effectLst/>
                <a:highlight>
                  <a:srgbClr val="FFFFFF"/>
                </a:highlight>
                <a:latin typeface="source-serif-pro"/>
              </a:rPr>
              <a:t> hidden layer returning 1xE vectors. All 4 1xE vectors will be averaged element-wise to obtain the final activation which then will be fed into the </a:t>
            </a:r>
            <a:r>
              <a:rPr lang="en-US" sz="3600" b="0" i="0" dirty="0" err="1">
                <a:solidFill>
                  <a:srgbClr val="242424"/>
                </a:solidFill>
                <a:effectLst/>
                <a:highlight>
                  <a:srgbClr val="FFFFFF"/>
                </a:highlight>
                <a:latin typeface="source-serif-pro"/>
              </a:rPr>
              <a:t>softmax</a:t>
            </a:r>
            <a:r>
              <a:rPr lang="en-US" sz="3600" b="0" i="0" dirty="0">
                <a:solidFill>
                  <a:srgbClr val="242424"/>
                </a:solidFill>
                <a:effectLst/>
                <a:highlight>
                  <a:srgbClr val="FFFFFF"/>
                </a:highlight>
                <a:latin typeface="source-serif-pro"/>
              </a:rPr>
              <a:t> layer.</a:t>
            </a:r>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2450400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4524315"/>
          </a:xfrm>
          <a:prstGeom prst="rect">
            <a:avLst/>
          </a:prstGeom>
          <a:noFill/>
        </p:spPr>
        <p:txBody>
          <a:bodyPr wrap="square">
            <a:spAutoFit/>
          </a:bodyPr>
          <a:lstStyle/>
          <a:p>
            <a:pPr algn="just"/>
            <a:endParaRPr lang="en-US" sz="3600" dirty="0">
              <a:solidFill>
                <a:srgbClr val="242424"/>
              </a:solidFill>
              <a:highlight>
                <a:srgbClr val="FFFFFF"/>
              </a:highlight>
              <a:latin typeface="source-serif-pro"/>
            </a:endParaRPr>
          </a:p>
          <a:p>
            <a:pPr algn="just"/>
            <a:r>
              <a:rPr lang="en-US" sz="3600" b="1" i="0" dirty="0">
                <a:solidFill>
                  <a:srgbClr val="242424"/>
                </a:solidFill>
                <a:effectLst/>
                <a:highlight>
                  <a:srgbClr val="FFFFFF"/>
                </a:highlight>
                <a:latin typeface="source-serif-pro"/>
              </a:rPr>
              <a:t>Skip-gram</a:t>
            </a:r>
            <a:r>
              <a:rPr lang="en-US" sz="3600" b="0" i="0" dirty="0">
                <a:solidFill>
                  <a:srgbClr val="242424"/>
                </a:solidFill>
                <a:effectLst/>
                <a:highlight>
                  <a:srgbClr val="FFFFFF"/>
                </a:highlight>
                <a:latin typeface="source-serif-pro"/>
              </a:rPr>
              <a:t>: works well with a small amount of the training data, represents well even rare words or phrases.</a:t>
            </a:r>
          </a:p>
          <a:p>
            <a:pPr algn="just"/>
            <a:br>
              <a:rPr lang="en-US" sz="3600" dirty="0"/>
            </a:br>
            <a:r>
              <a:rPr lang="en-US" sz="3600" b="1" i="0" dirty="0">
                <a:solidFill>
                  <a:srgbClr val="242424"/>
                </a:solidFill>
                <a:effectLst/>
                <a:highlight>
                  <a:srgbClr val="FFFFFF"/>
                </a:highlight>
                <a:latin typeface="source-serif-pro"/>
              </a:rPr>
              <a:t>CBOW</a:t>
            </a:r>
            <a:r>
              <a:rPr lang="en-US" sz="3600" b="0" i="0" dirty="0">
                <a:solidFill>
                  <a:srgbClr val="242424"/>
                </a:solidFill>
                <a:effectLst/>
                <a:highlight>
                  <a:srgbClr val="FFFFFF"/>
                </a:highlight>
                <a:latin typeface="source-serif-pro"/>
              </a:rPr>
              <a:t>: several times faster to train than the skip-gram, slightly better accuracy for the frequent words.</a:t>
            </a:r>
            <a:endParaRPr lang="en-US" sz="3600" dirty="0">
              <a:solidFill>
                <a:srgbClr val="242424"/>
              </a:solidFill>
              <a:highlight>
                <a:srgbClr val="FFFFFF"/>
              </a:highlight>
              <a:latin typeface="source-serif-pro"/>
            </a:endParaRPr>
          </a:p>
          <a:p>
            <a:pPr algn="just"/>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386611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DD53B5-5CFB-479A-9A61-AA1330AFE822}"/>
              </a:ext>
            </a:extLst>
          </p:cNvPr>
          <p:cNvSpPr txBox="1">
            <a:spLocks noGrp="1"/>
          </p:cNvSpPr>
          <p:nvPr>
            <p:ph type="title"/>
          </p:nvPr>
        </p:nvSpPr>
        <p:spPr>
          <a:xfrm>
            <a:off x="992600" y="220619"/>
            <a:ext cx="10515600" cy="593841"/>
          </a:xfrm>
          <a:prstGeom prst="rect">
            <a:avLst/>
          </a:prstGeom>
        </p:spPr>
        <p:txBody>
          <a:bodyPr vert="horz" lIns="91398" tIns="45699" rIns="91398" bIns="4569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latin typeface="Segoe UI" pitchFamily="34" charset="0"/>
                <a:cs typeface="Segoe UI" pitchFamily="34" charset="0"/>
              </a:rPr>
              <a:t>Word2Vec — Skip-gram and CBOW</a:t>
            </a:r>
          </a:p>
        </p:txBody>
      </p:sp>
      <p:cxnSp>
        <p:nvCxnSpPr>
          <p:cNvPr id="6" name="Straight Connector 5">
            <a:extLst>
              <a:ext uri="{FF2B5EF4-FFF2-40B4-BE49-F238E27FC236}">
                <a16:creationId xmlns:a16="http://schemas.microsoft.com/office/drawing/2014/main" id="{BABE1195-67F6-4F98-A028-CFF4359AA800}"/>
              </a:ext>
            </a:extLst>
          </p:cNvPr>
          <p:cNvCxnSpPr>
            <a:cxnSpLocks/>
          </p:cNvCxnSpPr>
          <p:nvPr/>
        </p:nvCxnSpPr>
        <p:spPr>
          <a:xfrm>
            <a:off x="1033852" y="859420"/>
            <a:ext cx="7668714"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38D003-E826-4B56-8EA4-A9E36686F44D}"/>
              </a:ext>
            </a:extLst>
          </p:cNvPr>
          <p:cNvSpPr txBox="1"/>
          <p:nvPr/>
        </p:nvSpPr>
        <p:spPr>
          <a:xfrm>
            <a:off x="992600" y="2546618"/>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Myth</a:t>
            </a:r>
            <a:endParaRPr lang="en-US" sz="2800" b="1"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F38D003-E826-4B56-8EA4-A9E36686F44D}"/>
              </a:ext>
            </a:extLst>
          </p:cNvPr>
          <p:cNvSpPr txBox="1"/>
          <p:nvPr/>
        </p:nvSpPr>
        <p:spPr>
          <a:xfrm>
            <a:off x="1033852" y="4529112"/>
            <a:ext cx="1825415" cy="430887"/>
          </a:xfrm>
          <a:prstGeom prst="rect">
            <a:avLst/>
          </a:prstGeom>
          <a:noFill/>
        </p:spPr>
        <p:txBody>
          <a:bodyPr wrap="square" lIns="0" tIns="0" rIns="0" bIns="0" rtlCol="0">
            <a:spAutoFit/>
          </a:bodyPr>
          <a:lstStyle/>
          <a:p>
            <a:pPr algn="ctr"/>
            <a:r>
              <a:rPr lang="en-US" sz="2800" b="1" dirty="0">
                <a:ln>
                  <a:solidFill>
                    <a:schemeClr val="bg1"/>
                  </a:solidFill>
                </a:ln>
                <a:solidFill>
                  <a:schemeClr val="bg1"/>
                </a:solidFill>
                <a:latin typeface="Segoe UI" panose="020B0502040204020203" pitchFamily="34" charset="0"/>
                <a:ea typeface="Lato Heavy" panose="020B0604020202020204" charset="0"/>
                <a:cs typeface="Segoe UI" panose="020B0502040204020203" pitchFamily="34" charset="0"/>
              </a:rPr>
              <a:t>Outcome</a:t>
            </a:r>
          </a:p>
        </p:txBody>
      </p:sp>
      <p:sp>
        <p:nvSpPr>
          <p:cNvPr id="24" name="Rectangle 23">
            <a:extLst>
              <a:ext uri="{FF2B5EF4-FFF2-40B4-BE49-F238E27FC236}">
                <a16:creationId xmlns:a16="http://schemas.microsoft.com/office/drawing/2014/main" id="{AF8BD5DD-9431-322B-F586-08818F795BD8}"/>
              </a:ext>
            </a:extLst>
          </p:cNvPr>
          <p:cNvSpPr/>
          <p:nvPr/>
        </p:nvSpPr>
        <p:spPr>
          <a:xfrm>
            <a:off x="762000" y="6253544"/>
            <a:ext cx="3703320" cy="436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9317C0-CA19-E47D-F985-0DEF8FB41A2A}"/>
              </a:ext>
            </a:extLst>
          </p:cNvPr>
          <p:cNvSpPr txBox="1"/>
          <p:nvPr/>
        </p:nvSpPr>
        <p:spPr>
          <a:xfrm>
            <a:off x="362607" y="998804"/>
            <a:ext cx="11145593" cy="3416320"/>
          </a:xfrm>
          <a:prstGeom prst="rect">
            <a:avLst/>
          </a:prstGeom>
          <a:noFill/>
        </p:spPr>
        <p:txBody>
          <a:bodyPr wrap="square">
            <a:spAutoFit/>
          </a:bodyPr>
          <a:lstStyle/>
          <a:p>
            <a:pPr algn="just"/>
            <a:r>
              <a:rPr lang="en-US" sz="3600" dirty="0">
                <a:solidFill>
                  <a:srgbClr val="242424"/>
                </a:solidFill>
                <a:highlight>
                  <a:srgbClr val="FFFFFF"/>
                </a:highlight>
                <a:latin typeface="source-serif-pro"/>
              </a:rPr>
              <a:t>Good tutorial on Skip-gram modelling: </a:t>
            </a:r>
          </a:p>
          <a:p>
            <a:pPr algn="just"/>
            <a:endParaRPr lang="en-US" sz="3600" dirty="0">
              <a:solidFill>
                <a:srgbClr val="242424"/>
              </a:solidFill>
              <a:highlight>
                <a:srgbClr val="FFFFFF"/>
              </a:highlight>
              <a:latin typeface="source-serif-pro"/>
            </a:endParaRPr>
          </a:p>
          <a:p>
            <a:pPr algn="just"/>
            <a:r>
              <a:rPr lang="en-US" sz="3600" dirty="0">
                <a:solidFill>
                  <a:srgbClr val="242424"/>
                </a:solidFill>
                <a:highlight>
                  <a:srgbClr val="FFFFFF"/>
                </a:highlight>
                <a:latin typeface="source-serif-pro"/>
              </a:rPr>
              <a:t>https://mccormickml.com/2016/04/19/word2vec-tutorial-the-skip-gram-model/</a:t>
            </a:r>
          </a:p>
          <a:p>
            <a:pPr algn="just"/>
            <a:br>
              <a:rPr lang="en-US" sz="3600" dirty="0">
                <a:solidFill>
                  <a:srgbClr val="242424"/>
                </a:solidFill>
                <a:highlight>
                  <a:srgbClr val="FFFFFF"/>
                </a:highlight>
                <a:latin typeface="source-serif-pro"/>
              </a:rPr>
            </a:br>
            <a:endParaRPr lang="en-PK" sz="3600" dirty="0">
              <a:solidFill>
                <a:srgbClr val="242424"/>
              </a:solidFill>
              <a:highlight>
                <a:srgbClr val="FFFFFF"/>
              </a:highlight>
              <a:latin typeface="source-serif-pro"/>
            </a:endParaRPr>
          </a:p>
        </p:txBody>
      </p:sp>
    </p:spTree>
    <p:extLst>
      <p:ext uri="{BB962C8B-B14F-4D97-AF65-F5344CB8AC3E}">
        <p14:creationId xmlns:p14="http://schemas.microsoft.com/office/powerpoint/2010/main" val="2477964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5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Kalli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16462</TotalTime>
  <Words>4084</Words>
  <Application>Microsoft Office PowerPoint</Application>
  <PresentationFormat>Widescreen</PresentationFormat>
  <Paragraphs>583</Paragraphs>
  <Slides>112</Slides>
  <Notes>51</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112</vt:i4>
      </vt:variant>
    </vt:vector>
  </HeadingPairs>
  <TitlesOfParts>
    <vt:vector size="135" baseType="lpstr">
      <vt:lpstr>sohne</vt:lpstr>
      <vt:lpstr>Courier 10 Pitch</vt:lpstr>
      <vt:lpstr>Raleway</vt:lpstr>
      <vt:lpstr>Calibri</vt:lpstr>
      <vt:lpstr>Segoe UI</vt:lpstr>
      <vt:lpstr>proxima-nova</vt:lpstr>
      <vt:lpstr>Ara Alharbi Syria-Alqusair</vt:lpstr>
      <vt:lpstr>Nunito</vt:lpstr>
      <vt:lpstr>Lato Medium</vt:lpstr>
      <vt:lpstr>Arabic Typesetting</vt:lpstr>
      <vt:lpstr>Calibri Light</vt:lpstr>
      <vt:lpstr>Arial</vt:lpstr>
      <vt:lpstr>Inter</vt:lpstr>
      <vt:lpstr>El Messiri</vt:lpstr>
      <vt:lpstr>-apple-system</vt:lpstr>
      <vt:lpstr>source-serif-pro</vt:lpstr>
      <vt:lpstr>Office Theme</vt:lpstr>
      <vt:lpstr>Kalli Design</vt:lpstr>
      <vt:lpstr>1_Kalli Design</vt:lpstr>
      <vt:lpstr>2_Kalli Design</vt:lpstr>
      <vt:lpstr>3_Kalli Design</vt:lpstr>
      <vt:lpstr>4_Kalli Design</vt:lpstr>
      <vt:lpstr>6_Kalli Design</vt:lpstr>
      <vt:lpstr>PowerPoint Presentation</vt:lpstr>
      <vt:lpstr>PowerPoint Presentation</vt:lpstr>
      <vt:lpstr>PowerPoint Presentation</vt:lpstr>
      <vt:lpstr>PowerPoint Presentation</vt:lpstr>
      <vt:lpstr>PowerPoint Presentation</vt:lpstr>
      <vt:lpstr>Language Modelling Context</vt:lpstr>
      <vt:lpstr>Language Modelling Context</vt:lpstr>
      <vt:lpstr>Example - Language Modelling</vt:lpstr>
      <vt:lpstr>Example - Language Modelling</vt:lpstr>
      <vt:lpstr>Example - Language Modelling</vt:lpstr>
      <vt:lpstr>Example - Language Modelling</vt:lpstr>
      <vt:lpstr>Probabilities - Language Modelling</vt:lpstr>
      <vt:lpstr>What Does a Language Model Do?</vt:lpstr>
      <vt:lpstr>LM – Chain Rule</vt:lpstr>
      <vt:lpstr>N-Grams! </vt:lpstr>
      <vt:lpstr>Exemplary Text Generation Using - N-Grams! </vt:lpstr>
      <vt:lpstr>LM – N-grams</vt:lpstr>
      <vt:lpstr>N-Grams! Conti.  </vt:lpstr>
      <vt:lpstr>How Do We Complete Probabilities in N-Grams! </vt:lpstr>
      <vt:lpstr>How Do We Complete Probabilities in N-Grams! Conti. </vt:lpstr>
      <vt:lpstr>How Do We Complete Probabilities in N-Grams! Conti.. </vt:lpstr>
      <vt:lpstr>How Do We Complete Probabilities in N-Grams! Conti.. </vt:lpstr>
      <vt:lpstr>How Do We Complete Probabilities in N-Grams! Conti.. </vt:lpstr>
      <vt:lpstr>Problems in N-Grams! </vt:lpstr>
      <vt:lpstr>Problems in N-Grams! </vt:lpstr>
      <vt:lpstr>Problems in N-Grams! </vt:lpstr>
      <vt:lpstr>Hidden Markov Model (HMM) </vt:lpstr>
      <vt:lpstr>Practical Example of (HMM) in N-Grams! </vt:lpstr>
      <vt:lpstr>Shannon N-Grams! </vt:lpstr>
      <vt:lpstr>Practical Example of N-Grams! </vt:lpstr>
      <vt:lpstr>Practical Example of N-Grams! </vt:lpstr>
      <vt:lpstr>Practical Example of N-Grams! </vt:lpstr>
      <vt:lpstr>Practical Example of N-Grams! </vt:lpstr>
      <vt:lpstr>Practical Example of N-Grams! </vt:lpstr>
      <vt:lpstr>Practical Example of N-Grams! </vt:lpstr>
      <vt:lpstr>Practical Example of N-Grams! </vt:lpstr>
      <vt:lpstr>Practical Example of N-Grams! </vt:lpstr>
      <vt:lpstr>PowerPoint Presentation</vt:lpstr>
      <vt:lpstr>Bag of Words (BOW)</vt:lpstr>
      <vt:lpstr>Bag of Words (BOW)</vt:lpstr>
      <vt:lpstr>Bag of Words (BOW) – Baseline in NLP</vt:lpstr>
      <vt:lpstr>Bag of Words (BOW) – Baseline in NLP</vt:lpstr>
      <vt:lpstr>Example - Bag of Words (BOW)</vt:lpstr>
      <vt:lpstr>Example - Bag of Words (BOW)</vt:lpstr>
      <vt:lpstr>Example - Bag of Words (BOW)</vt:lpstr>
      <vt:lpstr>Example - Bag of Words (BOW)</vt:lpstr>
      <vt:lpstr>Example - Bag of Words (BOW)</vt:lpstr>
      <vt:lpstr>Example - Bag of Words (BOW)</vt:lpstr>
      <vt:lpstr>Example - Bag of Words (BOW)</vt:lpstr>
      <vt:lpstr>Example - Bag of Words (BOW)</vt:lpstr>
      <vt:lpstr>Python - Bag of Words (BOW)</vt:lpstr>
      <vt:lpstr>Example - Bag of Words (BOW)</vt:lpstr>
      <vt:lpstr>Limitations - Bag of Words (BOW)</vt:lpstr>
      <vt:lpstr>PowerPoint Presentation</vt:lpstr>
      <vt:lpstr>TFIDF (term frequency-inverse document frequency)</vt:lpstr>
      <vt:lpstr>TFIDF </vt:lpstr>
      <vt:lpstr>TFIDF </vt:lpstr>
      <vt:lpstr>TFIDF </vt:lpstr>
      <vt:lpstr>TFIDF </vt:lpstr>
      <vt:lpstr>TFIDF </vt:lpstr>
      <vt:lpstr>TFIDF </vt:lpstr>
      <vt:lpstr>TFIDF </vt:lpstr>
      <vt:lpstr>TFIDF </vt:lpstr>
      <vt:lpstr>PowerPoint Presentation</vt:lpstr>
      <vt:lpstr>What does Word Embedding Means</vt:lpstr>
      <vt:lpstr>Plotting of Word Embedding</vt:lpstr>
      <vt:lpstr>Why we need Word Embedding</vt:lpstr>
      <vt:lpstr>Word2Vec — Skip-gram and CBOW</vt:lpstr>
      <vt:lpstr>What are good Quality Word Embeddings</vt:lpstr>
      <vt:lpstr>What are good Quality Word Embeddings</vt:lpstr>
      <vt:lpstr>What are good Quality Word Embeddings</vt:lpstr>
      <vt:lpstr>What are good Quality Word Embeddings</vt:lpstr>
      <vt:lpstr>What are good Quality Word Embeddings</vt:lpstr>
      <vt:lpstr>What are good Quality Word Embeddings</vt:lpstr>
      <vt:lpstr>Word2Vec — Skip-gram and CBOW</vt:lpstr>
      <vt:lpstr>Word2Vec — Skip-gram and CBOW</vt:lpstr>
      <vt:lpstr>Word2Vec — Skip-gram and CBOW</vt:lpstr>
      <vt:lpstr>Word2Vec — Skip-gram and CBOW</vt:lpstr>
      <vt:lpstr>Word2Vec — Skip-gram</vt:lpstr>
      <vt:lpstr>Word2Vec — Skip-gram</vt:lpstr>
      <vt:lpstr>Word2Vec — Skip-gram</vt:lpstr>
      <vt:lpstr>Word2Vec — Skip-gram</vt:lpstr>
      <vt:lpstr>Word2Vec — Skip-gram</vt:lpstr>
      <vt:lpstr>Word2Vec — Skip-gram</vt:lpstr>
      <vt:lpstr>Word2Vec — Skip-gram</vt:lpstr>
      <vt:lpstr>Word2Vec — Skip-gram</vt:lpstr>
      <vt:lpstr>Word2Vec — Skip-gram</vt:lpstr>
      <vt:lpstr>Word2Vec — Skip-gram - Visualization</vt:lpstr>
      <vt:lpstr>Word2Vec — CBOW</vt:lpstr>
      <vt:lpstr>Word2Vec — CBOW</vt:lpstr>
      <vt:lpstr>Word2Vec — CBOW</vt:lpstr>
      <vt:lpstr>Word2Vec — CBOW</vt:lpstr>
      <vt:lpstr>Word2Vec — CBOW</vt:lpstr>
      <vt:lpstr>Word2Vec — Skip-Gram</vt:lpstr>
      <vt:lpstr>Word2Vec — Skip-Gram</vt:lpstr>
      <vt:lpstr>Word2Vec — CBOW</vt:lpstr>
      <vt:lpstr>Word2Vec — CBOW</vt:lpstr>
      <vt:lpstr>Word2Vec — Skip-gram and CBOW</vt:lpstr>
      <vt:lpstr>Word2Vec — Skip-gram and CBOW</vt:lpstr>
      <vt:lpstr>PowerPoint Presentation</vt:lpstr>
      <vt:lpstr>Large Language Model — LLM</vt:lpstr>
      <vt:lpstr>Large Language Model — LLM</vt:lpstr>
      <vt:lpstr>Generative Pre-trained Transformer</vt:lpstr>
      <vt:lpstr>NN— LM</vt:lpstr>
      <vt:lpstr>Foundation Model of LLM</vt:lpstr>
      <vt:lpstr>Earlier Architecture of LLM</vt:lpstr>
      <vt:lpstr>Transformer-Based LLM Model Architectures</vt:lpstr>
      <vt:lpstr>Components of Pre-trained Transformer</vt:lpstr>
      <vt:lpstr>Components of Pre-trained Transformer</vt:lpstr>
      <vt:lpstr>Components of Pre-trained Transformer</vt:lpstr>
      <vt:lpstr>Components of Pre-trained Transformer</vt:lpstr>
      <vt:lpstr>LLM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Tahir Sohail</dc:creator>
  <cp:lastModifiedBy>Haier</cp:lastModifiedBy>
  <cp:revision>1348</cp:revision>
  <dcterms:created xsi:type="dcterms:W3CDTF">2019-07-27T18:14:17Z</dcterms:created>
  <dcterms:modified xsi:type="dcterms:W3CDTF">2024-05-20T09:41:19Z</dcterms:modified>
</cp:coreProperties>
</file>